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 rtl="0">
      <a:defRPr lang="ro-r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5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handoutMaster" Target="handoutMasters/handout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>
            <a:extLst>
              <a:ext uri="{FF2B5EF4-FFF2-40B4-BE49-F238E27FC236}">
                <a16:creationId xmlns:a16="http://schemas.microsoft.com/office/drawing/2014/main" id="{2A76F12D-2985-47C3-A07C-9F03DD159D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o-RO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24F83A19-1DC2-46DB-B3A1-ECF7C417E9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E70F6AA-DF06-42B2-9B90-0DC82DDAFA75}" type="datetime1">
              <a:rPr lang="ro-RO" smtClean="0"/>
              <a:t>26.04.2023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6A3D6289-F1C3-4041-A186-E428808BD1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CE17ECA2-D3CC-4290-9914-977FED6D36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0D98A85-43CB-4CDC-8FF1-647F52B29F1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21091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o-RO" noProof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0D7D849-F917-4293-8502-067E515FFDC8}" type="datetime1">
              <a:rPr lang="ro-RO" noProof="0" smtClean="0"/>
              <a:t>26.04.2023</a:t>
            </a:fld>
            <a:endParaRPr lang="ro-RO" noProof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o-RO" noProof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3B4569-3B6E-468D-B981-DA515F47BCE4}" type="slidenum">
              <a:rPr lang="ro-RO" noProof="0" smtClean="0"/>
              <a:t>‹#›</a:t>
            </a:fld>
            <a:endParaRPr lang="ro-RO" noProof="0"/>
          </a:p>
        </p:txBody>
      </p:sp>
    </p:spTree>
    <p:extLst>
      <p:ext uri="{BB962C8B-B14F-4D97-AF65-F5344CB8AC3E}">
        <p14:creationId xmlns:p14="http://schemas.microsoft.com/office/powerpoint/2010/main" val="23382088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F3B4569-3B6E-468D-B981-DA515F47BCE4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0656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up 88"/>
          <p:cNvGrpSpPr/>
          <p:nvPr/>
        </p:nvGrpSpPr>
        <p:grpSpPr>
          <a:xfrm>
            <a:off x="-329674" y="-59376"/>
            <a:ext cx="12515851" cy="6934071"/>
            <a:chOff x="-329674" y="-51881"/>
            <a:chExt cx="12515851" cy="6934071"/>
          </a:xfrm>
        </p:grpSpPr>
        <p:sp>
          <p:nvSpPr>
            <p:cNvPr id="90" name="Formă liberă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ă liberă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ă liberă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ă liberă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ă liberă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ă liberă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ă liberă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ă liberă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ă liberă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ă liberă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ormă liberă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ormă liberă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ormă liberă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ormă liberă 18"/>
            <p:cNvSpPr/>
            <p:nvPr/>
          </p:nvSpPr>
          <p:spPr bwMode="auto">
            <a:xfrm>
              <a:off x="6463239" y="15853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ormă liberă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ormă liberă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ormă liberă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ormă liberă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ormă liberă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Dreptunghi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Triunghi isoscel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Dreptunghi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rtlCol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pPr rtl="0"/>
            <a:r>
              <a:rPr lang="ro-RO" noProof="0" dirty="0"/>
              <a:t>Clic pentru editare stil titlu Coordonator</a:t>
            </a: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o-RO" noProof="0" dirty="0"/>
              <a:t>Faceți clic pentru a edita stilul de subtitlu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C6769C0C-E685-4A74-9053-8F21A63AB94F}" type="datetime1">
              <a:rPr lang="ro-RO" noProof="0" smtClean="0"/>
              <a:t>26.04.2023</a:t>
            </a:fld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ro-RO" noProof="0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ormă liberă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ormă liberă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ormă liberă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ormă liberă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ormă liberă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ormă liberă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ă liberă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ă liberă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ă liberă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ă liberă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ă liberă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ă liberă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ă liberă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ă liberă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ă liberă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ă liberă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ă liberă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ă liberă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ă liberă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ă liberă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ă liberă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Dreptunghi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Triunghi isoscel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Dreptunghi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ro-RO" noProof="0" dirty="0"/>
              <a:t>Clic pentru editare stil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 rtlCol="0"/>
          <a:lstStyle/>
          <a:p>
            <a:pPr lvl="0" rtl="0"/>
            <a:r>
              <a:rPr lang="ro-RO" noProof="0" dirty="0"/>
              <a:t>Editați stilurile de text coordonator</a:t>
            </a:r>
          </a:p>
          <a:p>
            <a:pPr lvl="1" rtl="0"/>
            <a:r>
              <a:rPr lang="ro-RO" noProof="0" dirty="0"/>
              <a:t>Al doilea nivel</a:t>
            </a:r>
          </a:p>
          <a:p>
            <a:pPr lvl="2" rtl="0"/>
            <a:r>
              <a:rPr lang="ro-RO" noProof="0" dirty="0"/>
              <a:t>Al treilea nivel</a:t>
            </a:r>
          </a:p>
          <a:p>
            <a:pPr lvl="3" rtl="0"/>
            <a:r>
              <a:rPr lang="ro-RO" noProof="0" dirty="0"/>
              <a:t>Al patrulea nivel</a:t>
            </a:r>
          </a:p>
          <a:p>
            <a:pPr lvl="4" rtl="0"/>
            <a:r>
              <a:rPr lang="ro-RO" noProof="0" dirty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0D6192-EEA3-48C5-834D-1299616046F5}" type="datetime1">
              <a:rPr lang="ro-RO" noProof="0" smtClean="0"/>
              <a:t>26.04.2023</a:t>
            </a:fld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ormă liberă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ormă liberă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ormă liberă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ormă liberă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ormă liberă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ormă liberă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ă liberă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ă liberă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ă liberă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ă liberă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ă liberă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ă liberă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ă liberă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ă liberă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ă liberă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ă liberă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ă liberă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ă liberă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ă liberă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ă liberă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ă liberă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Dreptunghi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Triunghi isoscel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Dreptunghi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 rtlCol="0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ro-RO" noProof="0" dirty="0"/>
              <a:t>Clic pentru editare stil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 rtlCol="0"/>
          <a:lstStyle/>
          <a:p>
            <a:pPr lvl="0" rtl="0"/>
            <a:r>
              <a:rPr lang="ro-RO" noProof="0" dirty="0"/>
              <a:t>Editați stilurile de text coordonator</a:t>
            </a:r>
          </a:p>
          <a:p>
            <a:pPr lvl="1" rtl="0"/>
            <a:r>
              <a:rPr lang="ro-RO" noProof="0" dirty="0"/>
              <a:t>Al doilea nivel</a:t>
            </a:r>
          </a:p>
          <a:p>
            <a:pPr lvl="2" rtl="0"/>
            <a:r>
              <a:rPr lang="ro-RO" noProof="0" dirty="0"/>
              <a:t>Al treilea nivel</a:t>
            </a:r>
          </a:p>
          <a:p>
            <a:pPr lvl="3" rtl="0"/>
            <a:r>
              <a:rPr lang="ro-RO" noProof="0" dirty="0"/>
              <a:t>Al patrulea nivel</a:t>
            </a:r>
          </a:p>
          <a:p>
            <a:pPr lvl="4" rtl="0"/>
            <a:r>
              <a:rPr lang="ro-RO" noProof="0" dirty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0549A00F-0EBB-4856-BF68-F1BF638357BD}" type="datetime1">
              <a:rPr lang="ro-RO" noProof="0" smtClean="0"/>
              <a:t>26.04.2023</a:t>
            </a:fld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ormă liberă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ă liberă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ă liberă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ă liberă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ă liberă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ă liberă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ă liberă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ă liberă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ă liberă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ă liberă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ă liberă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ă liberă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ă liberă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ă liberă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ă liberă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ă liberă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ă liberă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ă liberă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ă liberă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ormă liberă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ormă liberă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Dreptunghi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Triunghi isoscel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Dreptunghi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ro-RO" noProof="0" dirty="0"/>
              <a:t>Clic pentru editare stil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rtlCol="0" anchor="ctr"/>
          <a:lstStyle/>
          <a:p>
            <a:pPr lvl="0" rtl="0"/>
            <a:r>
              <a:rPr lang="ro-RO" noProof="0" dirty="0"/>
              <a:t>Editați stilurile de text coordonator</a:t>
            </a:r>
          </a:p>
          <a:p>
            <a:pPr lvl="1" rtl="0"/>
            <a:r>
              <a:rPr lang="ro-RO" noProof="0" dirty="0"/>
              <a:t>Al doilea nivel</a:t>
            </a:r>
          </a:p>
          <a:p>
            <a:pPr lvl="2" rtl="0"/>
            <a:r>
              <a:rPr lang="ro-RO" noProof="0" dirty="0"/>
              <a:t>Al treilea nivel</a:t>
            </a:r>
          </a:p>
          <a:p>
            <a:pPr lvl="3" rtl="0"/>
            <a:r>
              <a:rPr lang="ro-RO" noProof="0" dirty="0"/>
              <a:t>Al patrulea nivel</a:t>
            </a:r>
          </a:p>
          <a:p>
            <a:pPr lvl="4" rtl="0"/>
            <a:r>
              <a:rPr lang="ro-RO" noProof="0" dirty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DAF435-EBDB-47CD-B39A-AC2C1F229531}" type="datetime1">
              <a:rPr lang="ro-RO" noProof="0" smtClean="0"/>
              <a:t>26.04.2023</a:t>
            </a:fld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ormă liberă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ormă liberă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ormă liberă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ormă liberă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ă liberă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ă liberă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ă liberă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ă liberă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ă liberă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ă liberă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ă liberă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ă liberă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ă liberă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ă liberă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ă liberă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ă liberă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ă liberă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ă liberă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ă liberă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Dreptunghi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Triunghi isoscel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Dreptunghi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rtlCol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pPr rtl="0"/>
            <a:r>
              <a:rPr lang="ro-RO" noProof="0" dirty="0"/>
              <a:t>Clic pentru editare stil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o-RO" noProof="0" dirty="0"/>
              <a:t>Editați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BEE07A18-2B04-4A22-B939-EC4D7EC8CAAC}" type="datetime1">
              <a:rPr lang="ro-RO" noProof="0" smtClean="0"/>
              <a:t>26.04.2023</a:t>
            </a:fld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ro-RO" noProof="0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ormă liberă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ormă liberă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ormă liberă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ormă liberă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ormă liberă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ormă liberă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ormă liberă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ormă liberă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ormă liberă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ormă liberă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ormă liberă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ormă liberă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ormă liberă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ormă liberă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ormă liberă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ormă liberă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ormă liberă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ormă liberă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ormă liberă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ormă liberă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ormă liberă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Dreptunghi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Triunghi isoscel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Dreptunghi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ro-RO" noProof="0" dirty="0"/>
              <a:t>Clic pentru editare stil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 rtlCol="0"/>
          <a:lstStyle/>
          <a:p>
            <a:pPr lvl="0" rtl="0"/>
            <a:r>
              <a:rPr lang="ro-RO" noProof="0" dirty="0"/>
              <a:t>Editați stilurile de text coordonator</a:t>
            </a:r>
          </a:p>
          <a:p>
            <a:pPr lvl="1" rtl="0"/>
            <a:r>
              <a:rPr lang="ro-RO" noProof="0" dirty="0"/>
              <a:t>Al doilea nivel</a:t>
            </a:r>
          </a:p>
          <a:p>
            <a:pPr lvl="2" rtl="0"/>
            <a:r>
              <a:rPr lang="ro-RO" noProof="0" dirty="0"/>
              <a:t>Al treilea nivel</a:t>
            </a:r>
          </a:p>
          <a:p>
            <a:pPr lvl="3" rtl="0"/>
            <a:r>
              <a:rPr lang="ro-RO" noProof="0" dirty="0"/>
              <a:t>Al patrulea nivel</a:t>
            </a:r>
          </a:p>
          <a:p>
            <a:pPr lvl="4" rtl="0"/>
            <a:r>
              <a:rPr lang="ro-RO" noProof="0" dirty="0"/>
              <a:t>Al cincilea nivel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 rtlCol="0"/>
          <a:lstStyle/>
          <a:p>
            <a:pPr lvl="0" rtl="0"/>
            <a:r>
              <a:rPr lang="ro-RO" noProof="0" dirty="0"/>
              <a:t>Editați stilurile de text coordonator</a:t>
            </a:r>
          </a:p>
          <a:p>
            <a:pPr lvl="1" rtl="0"/>
            <a:r>
              <a:rPr lang="ro-RO" noProof="0" dirty="0"/>
              <a:t>Al doilea nivel</a:t>
            </a:r>
          </a:p>
          <a:p>
            <a:pPr lvl="2" rtl="0"/>
            <a:r>
              <a:rPr lang="ro-RO" noProof="0" dirty="0"/>
              <a:t>Al treilea nivel</a:t>
            </a:r>
          </a:p>
          <a:p>
            <a:pPr lvl="3" rtl="0"/>
            <a:r>
              <a:rPr lang="ro-RO" noProof="0" dirty="0"/>
              <a:t>Al patrulea nivel</a:t>
            </a:r>
          </a:p>
          <a:p>
            <a:pPr lvl="4" rtl="0"/>
            <a:r>
              <a:rPr lang="ro-RO" noProof="0" dirty="0"/>
              <a:t>Al cincilea nivel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85354497-ACC4-492A-A149-A133CCD788F6}" type="datetime1">
              <a:rPr lang="ro-RO" noProof="0" smtClean="0"/>
              <a:t>26.04.2023</a:t>
            </a:fld>
            <a:endParaRPr lang="ro-RO" noProof="0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ormă liberă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ormă liberă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ormă liberă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ormă liberă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ormă liberă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ormă liberă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ormă liberă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ormă liberă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ormă liberă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ormă liberă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ormă liberă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ormă liberă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ormă liberă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ormă liberă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ormă liberă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ormă liberă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ormă liberă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ormă liberă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ormă liberă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ormă liberă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ormă liberă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Dreptunghi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Triunghi isoscel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Dreptunghi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ro-RO" noProof="0" dirty="0"/>
              <a:t>Clic pentru editare stil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 dirty="0"/>
              <a:t>Editați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 rtlCol="0"/>
          <a:lstStyle/>
          <a:p>
            <a:pPr lvl="0" rtl="0"/>
            <a:r>
              <a:rPr lang="ro-RO" noProof="0" dirty="0"/>
              <a:t>Editați stilurile de text coordonator</a:t>
            </a:r>
          </a:p>
          <a:p>
            <a:pPr lvl="1" rtl="0"/>
            <a:r>
              <a:rPr lang="ro-RO" noProof="0" dirty="0"/>
              <a:t>Al doilea nivel</a:t>
            </a:r>
          </a:p>
          <a:p>
            <a:pPr lvl="2" rtl="0"/>
            <a:r>
              <a:rPr lang="ro-RO" noProof="0" dirty="0"/>
              <a:t>Al treilea nivel</a:t>
            </a:r>
          </a:p>
          <a:p>
            <a:pPr lvl="3" rtl="0"/>
            <a:r>
              <a:rPr lang="ro-RO" noProof="0" dirty="0"/>
              <a:t>Al patrulea nivel</a:t>
            </a:r>
          </a:p>
          <a:p>
            <a:pPr lvl="4" rtl="0"/>
            <a:r>
              <a:rPr lang="ro-RO" noProof="0" dirty="0"/>
              <a:t>Al cincilea nivel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 dirty="0"/>
              <a:t>Editați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 rtlCol="0"/>
          <a:lstStyle/>
          <a:p>
            <a:pPr lvl="0" rtl="0"/>
            <a:r>
              <a:rPr lang="ro-RO" noProof="0" dirty="0"/>
              <a:t>Editați stilurile de text coordonator</a:t>
            </a:r>
          </a:p>
          <a:p>
            <a:pPr lvl="1" rtl="0"/>
            <a:r>
              <a:rPr lang="ro-RO" noProof="0" dirty="0"/>
              <a:t>Al doilea nivel</a:t>
            </a:r>
          </a:p>
          <a:p>
            <a:pPr lvl="2" rtl="0"/>
            <a:r>
              <a:rPr lang="ro-RO" noProof="0" dirty="0"/>
              <a:t>Al treilea nivel</a:t>
            </a:r>
          </a:p>
          <a:p>
            <a:pPr lvl="3" rtl="0"/>
            <a:r>
              <a:rPr lang="ro-RO" noProof="0" dirty="0"/>
              <a:t>Al patrulea nivel</a:t>
            </a:r>
          </a:p>
          <a:p>
            <a:pPr lvl="4" rtl="0"/>
            <a:r>
              <a:rPr lang="ro-RO" noProof="0" dirty="0"/>
              <a:t>Al cincilea nivel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0CDA06E5-69C6-437A-A4D8-E758EC57FD5C}" type="datetime1">
              <a:rPr lang="ro-RO" noProof="0" smtClean="0"/>
              <a:t>26.04.2023</a:t>
            </a:fld>
            <a:endParaRPr lang="ro-RO" noProof="0" dirty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ormă liberă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ormă liberă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ormă liberă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ormă liberă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ă liberă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ă liberă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ă liberă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ă liberă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ă liberă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ă liberă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ă liberă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ă liberă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ă liberă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ă liberă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ă liberă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ă liberă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ă liberă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ă liberă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ă liberă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ă liberă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ă liberă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Dreptunghi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Triunghi isoscel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Dreptunghi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ro-RO" noProof="0" dirty="0"/>
              <a:t>Clic pentru editare stil titlu Coordonator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8DB13F-E746-4992-B775-D1EC2698C108}" type="datetime1">
              <a:rPr lang="ro-RO" noProof="0" smtClean="0"/>
              <a:t>26.04.2023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C28A9CA6-223D-46F0-8299-8B456AC11F13}" type="datetime1">
              <a:rPr lang="ro-RO" noProof="0" smtClean="0"/>
              <a:t>26.04.2023</a:t>
            </a:fld>
            <a:endParaRPr lang="ro-RO" noProof="0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ormă liberă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ormă liberă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ormă liberă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ormă liberă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ormă liberă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ormă liberă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ormă liberă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ă liberă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ă liberă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ă liberă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ă liberă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ă liberă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ă liberă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ă liberă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ă liberă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ă liberă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ă liberă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ă liberă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ă liberă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ă liberă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ă liberă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Dreptunghi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Triunghi isoscel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Dreptunghi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rtlCol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pPr rtl="0"/>
            <a:r>
              <a:rPr lang="ro-RO" noProof="0" dirty="0"/>
              <a:t>Clic pentru editare stil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rtlCol="0" anchor="ctr"/>
          <a:lstStyle/>
          <a:p>
            <a:pPr lvl="0" rtl="0"/>
            <a:r>
              <a:rPr lang="ro-RO" noProof="0" dirty="0"/>
              <a:t>Editați stilurile de text coordonator</a:t>
            </a:r>
          </a:p>
          <a:p>
            <a:pPr lvl="1" rtl="0"/>
            <a:r>
              <a:rPr lang="ro-RO" noProof="0" dirty="0"/>
              <a:t>Al doilea nivel</a:t>
            </a:r>
          </a:p>
          <a:p>
            <a:pPr lvl="2" rtl="0"/>
            <a:r>
              <a:rPr lang="ro-RO" noProof="0" dirty="0"/>
              <a:t>Al treilea nivel</a:t>
            </a:r>
          </a:p>
          <a:p>
            <a:pPr lvl="3" rtl="0"/>
            <a:r>
              <a:rPr lang="ro-RO" noProof="0" dirty="0"/>
              <a:t>Al patrulea nivel</a:t>
            </a:r>
          </a:p>
          <a:p>
            <a:pPr lvl="4" rtl="0"/>
            <a:r>
              <a:rPr lang="ro-RO" noProof="0" dirty="0"/>
              <a:t>Al cincilea nivel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 rtlCol="0"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o-RO" noProof="0" dirty="0"/>
              <a:t>Editați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AD2354-B1E1-487F-A602-72439747987C}" type="datetime1">
              <a:rPr lang="ro-RO" noProof="0" smtClean="0"/>
              <a:t>26.04.2023</a:t>
            </a:fld>
            <a:endParaRPr lang="ro-RO" noProof="0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ormă liberă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ă liberă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ă liberă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ă liberă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ă liberă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ă liberă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ă liberă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ă liberă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ă liberă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ă liberă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ă liberă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ă liberă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ă liberă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ă liberă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ă liberă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ă liberă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ă liberă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ă liberă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ă liberă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Dreptunghi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Triunghi isoscel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Dreptunghi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ubstituent imagine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o-RO" noProof="0" dirty="0"/>
              <a:t>Faceți clic pe pictogramă pentru a adăuga o imagine</a:t>
            </a:r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rtlCol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pPr rtl="0"/>
            <a:r>
              <a:rPr lang="ro-RO" noProof="0" dirty="0"/>
              <a:t>Clic pentru editare stil titlu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o-RO" noProof="0" dirty="0"/>
              <a:t>Editați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3430F258-18B7-41EF-8A6A-0D00E6D81A75}" type="datetime1">
              <a:rPr lang="ro-RO" noProof="0" smtClean="0"/>
              <a:t>26.04.2023</a:t>
            </a:fld>
            <a:endParaRPr lang="ro-RO" noProof="0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o-RO" noProof="0"/>
              <a:t>Editați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  <a:p>
            <a:pPr lvl="5" rtl="0"/>
            <a:r>
              <a:rPr lang="ro-RO" noProof="0"/>
              <a:t>6</a:t>
            </a:r>
          </a:p>
          <a:p>
            <a:pPr lvl="6" rtl="0"/>
            <a:r>
              <a:rPr lang="ro-RO" noProof="0"/>
              <a:t>7</a:t>
            </a:r>
          </a:p>
          <a:p>
            <a:pPr lvl="7" rtl="0"/>
            <a:r>
              <a:rPr lang="ro-RO" noProof="0"/>
              <a:t>8</a:t>
            </a:r>
          </a:p>
          <a:p>
            <a:pPr lvl="8" rtl="0"/>
            <a:r>
              <a:rPr lang="ro-RO" noProof="0"/>
              <a:t>9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F81A40E-67A0-4624-81B3-810658D69E42}" type="datetime1">
              <a:rPr lang="ro-RO" noProof="0" smtClean="0"/>
              <a:t>26.04.2023</a:t>
            </a:fld>
            <a:endParaRPr lang="ro-RO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ro-RO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D22F896-40B5-4ADD-8801-0D06FADFA095}" type="slidenum">
              <a:rPr lang="ro-RO" noProof="0" smtClean="0"/>
              <a:pPr/>
              <a:t>‹#›</a:t>
            </a:fld>
            <a:endParaRPr lang="ro-RO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o-RO" dirty="0">
                <a:cs typeface="Calibri Light"/>
              </a:rPr>
              <a:t>Franța</a:t>
            </a:r>
            <a:endParaRPr lang="ro-RO" dirty="0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ro-RO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64404FD-5C56-AC1D-FB1C-2E23CE436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cs typeface="Calibri Light"/>
              </a:rPr>
              <a:t>Poziția geografică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18569AE-0503-9167-DE95-9420AF793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231686"/>
            <a:ext cx="6281873" cy="5820122"/>
          </a:xfrm>
        </p:spPr>
        <p:txBody>
          <a:bodyPr>
            <a:normAutofit lnSpcReduction="10000"/>
          </a:bodyPr>
          <a:lstStyle/>
          <a:p>
            <a:r>
              <a:rPr lang="ro-RO" dirty="0">
                <a:latin typeface="Times New Roman"/>
                <a:cs typeface="Times New Roman"/>
              </a:rPr>
              <a:t>Capitală: Paris</a:t>
            </a:r>
            <a:endParaRPr lang="ro-RO" dirty="0"/>
          </a:p>
          <a:p>
            <a:r>
              <a:rPr lang="ro-RO" dirty="0">
                <a:latin typeface="Times New Roman"/>
                <a:cs typeface="Times New Roman"/>
              </a:rPr>
              <a:t>Președinte: Emmanuel </a:t>
            </a:r>
            <a:r>
              <a:rPr lang="ro-RO" dirty="0" err="1">
                <a:latin typeface="Times New Roman"/>
                <a:cs typeface="Times New Roman"/>
              </a:rPr>
              <a:t>Macron</a:t>
            </a:r>
            <a:r>
              <a:rPr lang="ro-RO" dirty="0">
                <a:latin typeface="Times New Roman"/>
                <a:cs typeface="Times New Roman"/>
              </a:rPr>
              <a:t> </a:t>
            </a:r>
            <a:endParaRPr lang="ro-RO"/>
          </a:p>
          <a:p>
            <a:r>
              <a:rPr lang="ro-RO" dirty="0">
                <a:latin typeface="Times New Roman"/>
                <a:cs typeface="Times New Roman"/>
              </a:rPr>
              <a:t>Suprafață: 543.940 km²</a:t>
            </a:r>
            <a:endParaRPr lang="ro-RO" dirty="0"/>
          </a:p>
          <a:p>
            <a:r>
              <a:rPr lang="ro-RO" dirty="0">
                <a:latin typeface="Times New Roman"/>
                <a:cs typeface="Times New Roman"/>
              </a:rPr>
              <a:t>Formă: hexagonală</a:t>
            </a:r>
            <a:endParaRPr lang="ro-RO" dirty="0"/>
          </a:p>
          <a:p>
            <a:r>
              <a:rPr lang="ro-RO" b="1" dirty="0" err="1">
                <a:latin typeface="Times New Roman"/>
                <a:cs typeface="Times New Roman"/>
              </a:rPr>
              <a:t>Franta</a:t>
            </a:r>
            <a:r>
              <a:rPr lang="ro-RO" b="1" dirty="0">
                <a:latin typeface="Times New Roman"/>
                <a:cs typeface="Times New Roman"/>
              </a:rPr>
              <a:t> </a:t>
            </a:r>
            <a:r>
              <a:rPr lang="ro-RO" dirty="0">
                <a:latin typeface="Times New Roman"/>
                <a:cs typeface="Times New Roman"/>
              </a:rPr>
              <a:t>este situata in vestul Europei; are </a:t>
            </a:r>
            <a:r>
              <a:rPr lang="ro-RO" dirty="0" err="1">
                <a:latin typeface="Times New Roman"/>
                <a:cs typeface="Times New Roman"/>
              </a:rPr>
              <a:t>iesire</a:t>
            </a:r>
            <a:r>
              <a:rPr lang="ro-RO" dirty="0">
                <a:latin typeface="Times New Roman"/>
                <a:cs typeface="Times New Roman"/>
              </a:rPr>
              <a:t> la Oceanul Atlantic, Marea </a:t>
            </a:r>
            <a:r>
              <a:rPr lang="ro-RO" dirty="0" err="1">
                <a:latin typeface="Times New Roman"/>
                <a:cs typeface="Times New Roman"/>
              </a:rPr>
              <a:t>Manecii</a:t>
            </a:r>
            <a:r>
              <a:rPr lang="ro-RO" dirty="0">
                <a:latin typeface="Times New Roman"/>
                <a:cs typeface="Times New Roman"/>
              </a:rPr>
              <a:t> si Marea Mediterana; se </a:t>
            </a:r>
            <a:r>
              <a:rPr lang="ro-RO" dirty="0" err="1">
                <a:latin typeface="Times New Roman"/>
                <a:cs typeface="Times New Roman"/>
              </a:rPr>
              <a:t>situeaza</a:t>
            </a:r>
            <a:r>
              <a:rPr lang="ro-RO" dirty="0">
                <a:latin typeface="Times New Roman"/>
                <a:cs typeface="Times New Roman"/>
              </a:rPr>
              <a:t> intre Belgia si Spania, la sud-est de Marea Britanie; este cea mai mare </a:t>
            </a:r>
            <a:r>
              <a:rPr lang="ro-RO" dirty="0" err="1">
                <a:latin typeface="Times New Roman"/>
                <a:cs typeface="Times New Roman"/>
              </a:rPr>
              <a:t>natiune</a:t>
            </a:r>
            <a:r>
              <a:rPr lang="ro-RO" dirty="0">
                <a:latin typeface="Times New Roman"/>
                <a:cs typeface="Times New Roman"/>
              </a:rPr>
              <a:t> vest europeana.</a:t>
            </a:r>
          </a:p>
          <a:p>
            <a:pPr>
              <a:buChar char="Ø"/>
            </a:pPr>
            <a:r>
              <a:rPr lang="ro" dirty="0" err="1">
                <a:latin typeface="Times New Roman"/>
                <a:cs typeface="Times New Roman"/>
              </a:rPr>
              <a:t>Franta</a:t>
            </a:r>
            <a:r>
              <a:rPr lang="ro" dirty="0">
                <a:latin typeface="Times New Roman"/>
                <a:cs typeface="Times New Roman"/>
              </a:rPr>
              <a:t> are opt vecini:</a:t>
            </a:r>
            <a:endParaRPr lang="ro-RO" dirty="0">
              <a:latin typeface="Times New Roman"/>
              <a:cs typeface="Times New Roman"/>
            </a:endParaRPr>
          </a:p>
          <a:p>
            <a:pPr>
              <a:buChar char="Ø"/>
            </a:pPr>
            <a:r>
              <a:rPr lang="ro" dirty="0">
                <a:latin typeface="Times New Roman"/>
                <a:cs typeface="Times New Roman"/>
              </a:rPr>
              <a:t>Luxemburg (N-E),</a:t>
            </a:r>
            <a:endParaRPr lang="ro-RO" dirty="0"/>
          </a:p>
          <a:p>
            <a:pPr>
              <a:buChar char="Ø"/>
            </a:pPr>
            <a:r>
              <a:rPr lang="ro" dirty="0">
                <a:latin typeface="Times New Roman"/>
                <a:cs typeface="Times New Roman"/>
              </a:rPr>
              <a:t>Germania si </a:t>
            </a:r>
            <a:r>
              <a:rPr lang="ro" dirty="0" err="1">
                <a:latin typeface="Times New Roman"/>
                <a:cs typeface="Times New Roman"/>
              </a:rPr>
              <a:t>Elvetia</a:t>
            </a:r>
            <a:r>
              <a:rPr lang="ro" dirty="0">
                <a:latin typeface="Times New Roman"/>
                <a:cs typeface="Times New Roman"/>
              </a:rPr>
              <a:t> ( E ),</a:t>
            </a:r>
            <a:endParaRPr lang="ro-RO" dirty="0"/>
          </a:p>
          <a:p>
            <a:pPr>
              <a:buChar char="Ø"/>
            </a:pPr>
            <a:r>
              <a:rPr lang="ro" dirty="0">
                <a:latin typeface="Times New Roman"/>
                <a:cs typeface="Times New Roman"/>
              </a:rPr>
              <a:t>Italia si Monaco ( S-E ),</a:t>
            </a:r>
            <a:endParaRPr lang="ro-RO" dirty="0"/>
          </a:p>
          <a:p>
            <a:pPr>
              <a:buChar char="Ø"/>
            </a:pPr>
            <a:r>
              <a:rPr lang="ro" dirty="0">
                <a:latin typeface="Times New Roman"/>
                <a:cs typeface="Times New Roman"/>
              </a:rPr>
              <a:t>Marea Mediterana, Spania si Andora ( S ),</a:t>
            </a:r>
            <a:endParaRPr lang="ro-RO" dirty="0"/>
          </a:p>
          <a:p>
            <a:pPr>
              <a:buChar char="Ø"/>
            </a:pPr>
            <a:r>
              <a:rPr lang="ro" dirty="0">
                <a:latin typeface="Times New Roman"/>
                <a:cs typeface="Times New Roman"/>
              </a:rPr>
              <a:t>Oceanul Atlantic ( V )</a:t>
            </a:r>
            <a:endParaRPr lang="ro-RO" dirty="0"/>
          </a:p>
          <a:p>
            <a:endParaRPr lang="ro-RO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770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A73B790-9EBC-D910-0268-769DE26AF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cs typeface="Calibri Light"/>
              </a:rPr>
              <a:t>Cadru natural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031EBCC-AEE2-999A-6AB8-1033542F8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u="sng" dirty="0">
                <a:latin typeface="Times New Roman"/>
                <a:cs typeface="Times New Roman"/>
              </a:rPr>
              <a:t>Relief</a:t>
            </a:r>
            <a:r>
              <a:rPr lang="ro-RO" dirty="0">
                <a:latin typeface="Times New Roman"/>
                <a:cs typeface="Times New Roman"/>
              </a:rPr>
              <a:t>: Franța prezintă câmpii, podișuri, munți. (Câmpia </a:t>
            </a:r>
            <a:r>
              <a:rPr lang="ro-RO" dirty="0" err="1">
                <a:latin typeface="Times New Roman"/>
                <a:cs typeface="Times New Roman"/>
              </a:rPr>
              <a:t>Alsacei</a:t>
            </a:r>
            <a:r>
              <a:rPr lang="ro-RO" dirty="0">
                <a:latin typeface="Times New Roman"/>
                <a:cs typeface="Times New Roman"/>
              </a:rPr>
              <a:t>, Masivul Central, Munții Alpi)</a:t>
            </a:r>
          </a:p>
          <a:p>
            <a:r>
              <a:rPr lang="ro-RO" dirty="0">
                <a:latin typeface="Times New Roman"/>
                <a:cs typeface="Times New Roman"/>
              </a:rPr>
              <a:t>Clima: temperat-oceanică (ierni blânde și veri răcoroase, </a:t>
            </a:r>
            <a:r>
              <a:rPr lang="ro-RO" dirty="0" err="1">
                <a:latin typeface="Times New Roman"/>
                <a:cs typeface="Times New Roman"/>
              </a:rPr>
              <a:t>precipitatiile</a:t>
            </a:r>
            <a:r>
              <a:rPr lang="ro-RO" dirty="0">
                <a:latin typeface="Times New Roman"/>
                <a:cs typeface="Times New Roman"/>
              </a:rPr>
              <a:t> fiind repartizate uniform de-a lungul lunilor anului)</a:t>
            </a:r>
          </a:p>
          <a:p>
            <a:r>
              <a:rPr lang="ro-RO" dirty="0">
                <a:latin typeface="Times New Roman"/>
                <a:cs typeface="Times New Roman"/>
              </a:rPr>
              <a:t>Vegetație: păduri de foioase (fag, stejar) și de </a:t>
            </a:r>
            <a:r>
              <a:rPr lang="ro-RO" dirty="0" err="1">
                <a:latin typeface="Times New Roman"/>
                <a:cs typeface="Times New Roman"/>
              </a:rPr>
              <a:t>conifere,maquisul</a:t>
            </a:r>
            <a:r>
              <a:rPr lang="ro-RO" dirty="0">
                <a:latin typeface="Times New Roman"/>
                <a:cs typeface="Times New Roman"/>
              </a:rPr>
              <a:t> </a:t>
            </a:r>
            <a:r>
              <a:rPr lang="ro-RO" dirty="0" err="1">
                <a:latin typeface="Times New Roman"/>
                <a:cs typeface="Times New Roman"/>
              </a:rPr>
              <a:t>mediteranean</a:t>
            </a:r>
            <a:endParaRPr lang="ro-RO" dirty="0" err="1"/>
          </a:p>
          <a:p>
            <a:r>
              <a:rPr lang="ro-RO" dirty="0">
                <a:latin typeface="Times New Roman"/>
                <a:cs typeface="Times New Roman"/>
              </a:rPr>
              <a:t>Faună:  păsări (flamingo, egrete, fluierari - în </a:t>
            </a:r>
            <a:r>
              <a:rPr lang="ro-RO" dirty="0" err="1">
                <a:latin typeface="Times New Roman"/>
                <a:cs typeface="Times New Roman"/>
              </a:rPr>
              <a:t>Camargue</a:t>
            </a:r>
            <a:r>
              <a:rPr lang="ro-RO" dirty="0">
                <a:latin typeface="Times New Roman"/>
                <a:cs typeface="Times New Roman"/>
              </a:rPr>
              <a:t> ),urși (în Pirinei), vulturi, marmote, ibex</a:t>
            </a:r>
          </a:p>
        </p:txBody>
      </p:sp>
    </p:spTree>
    <p:extLst>
      <p:ext uri="{BB962C8B-B14F-4D97-AF65-F5344CB8AC3E}">
        <p14:creationId xmlns:p14="http://schemas.microsoft.com/office/powerpoint/2010/main" val="3418867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4E90B61-A617-1E00-E996-4A00B4BFE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cs typeface="Calibri Light"/>
              </a:rPr>
              <a:t>Populația și așezările omenești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972843A-E05F-9DA6-C90B-A550FCACE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>
                <a:latin typeface="Times New Roman"/>
                <a:cs typeface="Times New Roman"/>
              </a:rPr>
              <a:t>Populație: 67,39 milioane de loc.</a:t>
            </a:r>
          </a:p>
          <a:p>
            <a:r>
              <a:rPr lang="ro-RO" dirty="0">
                <a:latin typeface="Times New Roman"/>
                <a:cs typeface="Times New Roman"/>
              </a:rPr>
              <a:t>Natalitatea este de 13,3 %</a:t>
            </a:r>
          </a:p>
          <a:p>
            <a:r>
              <a:rPr lang="ro-RO" dirty="0">
                <a:latin typeface="Times New Roman"/>
                <a:cs typeface="Times New Roman"/>
              </a:rPr>
              <a:t>Mortalitatea este de 9,2%</a:t>
            </a:r>
          </a:p>
          <a:p>
            <a:r>
              <a:rPr lang="ro-RO" dirty="0" err="1">
                <a:latin typeface="Times New Roman"/>
                <a:cs typeface="Times New Roman"/>
              </a:rPr>
              <a:t>Aglomeratii</a:t>
            </a:r>
            <a:r>
              <a:rPr lang="ro-RO" dirty="0">
                <a:latin typeface="Times New Roman"/>
                <a:cs typeface="Times New Roman"/>
              </a:rPr>
              <a:t> principale urbane se </a:t>
            </a:r>
            <a:r>
              <a:rPr lang="ro-RO" dirty="0" err="1">
                <a:latin typeface="Times New Roman"/>
                <a:cs typeface="Times New Roman"/>
              </a:rPr>
              <a:t>inregistreaza</a:t>
            </a:r>
            <a:r>
              <a:rPr lang="ro-RO" dirty="0">
                <a:latin typeface="Times New Roman"/>
                <a:cs typeface="Times New Roman"/>
              </a:rPr>
              <a:t> </a:t>
            </a:r>
            <a:r>
              <a:rPr lang="ro-RO" dirty="0" err="1">
                <a:latin typeface="Times New Roman"/>
                <a:cs typeface="Times New Roman"/>
              </a:rPr>
              <a:t>in:Paris</a:t>
            </a:r>
            <a:r>
              <a:rPr lang="ro-RO" dirty="0">
                <a:latin typeface="Times New Roman"/>
                <a:cs typeface="Times New Roman"/>
              </a:rPr>
              <a:t> (2,161 mil locuitori) , Lyon (1 262 mii locuitori), Marseille (1 087 mii locuitori), Lille (950 mii locuitori)</a:t>
            </a:r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3990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6B1F7E9-748C-441E-51F7-86E908B16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cs typeface="Calibri Light"/>
              </a:rPr>
              <a:t>Resurse naturale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FAE421D-8629-8D87-79A1-79AD55DEF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o-RO" dirty="0">
              <a:latin typeface="Times New Roman"/>
              <a:cs typeface="Times New Roman"/>
            </a:endParaRPr>
          </a:p>
          <a:p>
            <a:r>
              <a:rPr lang="ro-RO" dirty="0">
                <a:latin typeface="Times New Roman"/>
                <a:cs typeface="Times New Roman"/>
              </a:rPr>
              <a:t>Gaz natural: 8.8 de miliarde de metri cubi de gaz natural</a:t>
            </a:r>
          </a:p>
          <a:p>
            <a:r>
              <a:rPr lang="ro-RO" dirty="0">
                <a:latin typeface="Times New Roman"/>
                <a:cs typeface="Times New Roman"/>
              </a:rPr>
              <a:t>Uraniu:50,000 tone</a:t>
            </a:r>
          </a:p>
          <a:p>
            <a:r>
              <a:rPr lang="ro-RO" dirty="0">
                <a:latin typeface="Times New Roman"/>
                <a:cs typeface="Times New Roman"/>
              </a:rPr>
              <a:t>Minereu de Fier</a:t>
            </a:r>
          </a:p>
          <a:p>
            <a:r>
              <a:rPr lang="ro" dirty="0">
                <a:latin typeface="Times New Roman"/>
                <a:cs typeface="Times New Roman"/>
              </a:rPr>
              <a:t>Minereuri neferoase: bauxita</a:t>
            </a:r>
            <a:endParaRPr lang="ro-RO" dirty="0">
              <a:latin typeface="Times New Roman"/>
              <a:cs typeface="Times New Roman"/>
            </a:endParaRPr>
          </a:p>
          <a:p>
            <a:r>
              <a:rPr lang="ro" dirty="0">
                <a:latin typeface="Times New Roman"/>
                <a:cs typeface="Times New Roman"/>
              </a:rPr>
              <a:t> Combustibili fosili: petrol, </a:t>
            </a:r>
            <a:r>
              <a:rPr lang="ro" dirty="0" err="1">
                <a:latin typeface="Times New Roman"/>
                <a:cs typeface="Times New Roman"/>
              </a:rPr>
              <a:t>carbuni</a:t>
            </a:r>
            <a:endParaRPr lang="ro" dirty="0">
              <a:latin typeface="Times New Roman"/>
              <a:cs typeface="Times New Roman"/>
            </a:endParaRPr>
          </a:p>
          <a:p>
            <a:r>
              <a:rPr lang="ro" dirty="0">
                <a:latin typeface="Times New Roman"/>
                <a:cs typeface="Times New Roman"/>
              </a:rPr>
              <a:t> Roci de </a:t>
            </a:r>
            <a:r>
              <a:rPr lang="ro" dirty="0" err="1">
                <a:latin typeface="Times New Roman"/>
                <a:cs typeface="Times New Roman"/>
              </a:rPr>
              <a:t>constructie</a:t>
            </a:r>
            <a:r>
              <a:rPr lang="ro" dirty="0">
                <a:latin typeface="Times New Roman"/>
                <a:cs typeface="Times New Roman"/>
              </a:rPr>
              <a:t>: granit, bazalt, marmura</a:t>
            </a:r>
          </a:p>
          <a:p>
            <a:endParaRPr lang="ro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4819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BBF0CEC-7361-F7E2-9C94-96BA53C07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ea typeface="Calibri Light"/>
                <a:cs typeface="Calibri Light"/>
              </a:rPr>
              <a:t>Economia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C3EBD04-86E1-000C-A627-1FCD3821B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>
                <a:latin typeface="Times New Roman"/>
                <a:cs typeface="Times New Roman"/>
              </a:rPr>
              <a:t>Franța se numără printre cele mai puternice state din lume, cu o economie clasată pe locul 6 în spatele Regatului Unit, a Germaniei, a Japoniei, a Chinei și a Statelor Unite. Comerțul și agricultura alimentează o mare parte a economiei sale, țara având suprafețe întinse de teren arabil care susțin toate tipurile de activități agricole, de la culturile alimentare până la producția de lemn.</a:t>
            </a:r>
          </a:p>
          <a:p>
            <a:r>
              <a:rPr lang="ro-RO" dirty="0">
                <a:latin typeface="Times New Roman"/>
                <a:cs typeface="Times New Roman"/>
              </a:rPr>
              <a:t>Franța are cea mai puternică agricultură din Uniunea Europeană. Producția sa majoră de cereale , desfășurată între </a:t>
            </a:r>
            <a:r>
              <a:rPr lang="ro-RO" dirty="0" err="1">
                <a:latin typeface="Times New Roman"/>
                <a:cs typeface="Times New Roman"/>
              </a:rPr>
              <a:t>Beauce</a:t>
            </a:r>
            <a:r>
              <a:rPr lang="ro-RO" dirty="0">
                <a:latin typeface="Times New Roman"/>
                <a:cs typeface="Times New Roman"/>
              </a:rPr>
              <a:t> , Artois și </a:t>
            </a:r>
            <a:r>
              <a:rPr lang="ro-RO" dirty="0" err="1">
                <a:latin typeface="Times New Roman"/>
                <a:cs typeface="Times New Roman"/>
              </a:rPr>
              <a:t>Picardie</a:t>
            </a:r>
            <a:r>
              <a:rPr lang="ro-RO" dirty="0">
                <a:latin typeface="Times New Roman"/>
                <a:cs typeface="Times New Roman"/>
              </a:rPr>
              <a:t> , îl plasează în fruntea clasamentului mondial pentru productivitatea unitară a grâului</a:t>
            </a:r>
          </a:p>
          <a:p>
            <a:r>
              <a:rPr lang="ro-RO" dirty="0">
                <a:latin typeface="Times New Roman"/>
                <a:cs typeface="Times New Roman"/>
              </a:rPr>
              <a:t>Numărul I: lactate, vinuri, cereale</a:t>
            </a:r>
          </a:p>
        </p:txBody>
      </p:sp>
    </p:spTree>
    <p:extLst>
      <p:ext uri="{BB962C8B-B14F-4D97-AF65-F5344CB8AC3E}">
        <p14:creationId xmlns:p14="http://schemas.microsoft.com/office/powerpoint/2010/main" val="665758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3B86BEA-6EC5-79B8-DC2D-1C5A3B3E1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50" y="2399086"/>
            <a:ext cx="3498979" cy="2456442"/>
          </a:xfrm>
        </p:spPr>
        <p:txBody>
          <a:bodyPr/>
          <a:lstStyle/>
          <a:p>
            <a:r>
              <a:rPr lang="ro-RO" dirty="0">
                <a:ea typeface="Calibri Light"/>
                <a:cs typeface="Calibri Light"/>
              </a:rPr>
              <a:t>PIB pe cap de locuitor= </a:t>
            </a:r>
            <a:br>
              <a:rPr lang="ro-RO" dirty="0">
                <a:ea typeface="+mj-lt"/>
                <a:cs typeface="+mj-lt"/>
              </a:rPr>
            </a:br>
            <a:r>
              <a:rPr lang="ro-RO" dirty="0">
                <a:ea typeface="+mj-lt"/>
                <a:cs typeface="+mj-lt"/>
              </a:rPr>
              <a:t>38.625,07 USD </a:t>
            </a:r>
            <a:endParaRPr lang="ro-RO" dirty="0">
              <a:ea typeface="Calibri Light"/>
              <a:cs typeface="Calibri Light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B4D6DDE-BDF4-FC72-F4F4-DD8E2D701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7448" y="631122"/>
            <a:ext cx="6404776" cy="5248622"/>
          </a:xfrm>
        </p:spPr>
        <p:txBody>
          <a:bodyPr/>
          <a:lstStyle/>
          <a:p>
            <a:r>
              <a:rPr lang="ro-RO" dirty="0">
                <a:latin typeface="Times New Roman"/>
                <a:cs typeface="Times New Roman"/>
              </a:rPr>
              <a:t>Industria franceză este printre primele din Europa , dezvoltată în toate sectoarele, inclusiv în cele de înaltă tehnologie. Industriile sunt de diferite tipuri: industria siderurgică, auto, textilă, agroalimentară, industria aerospațială, petrolieră și farmaceutică</a:t>
            </a:r>
          </a:p>
          <a:p>
            <a:r>
              <a:rPr lang="ro-RO" dirty="0">
                <a:latin typeface="Times New Roman"/>
                <a:cs typeface="Times New Roman"/>
              </a:rPr>
              <a:t>Franța este a cincea cea mai mare putere economică din lume, după Statele Unite , Japonia , Germania și China</a:t>
            </a:r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id="{512998AC-4E5D-C503-B6BA-447868D639A9}"/>
              </a:ext>
            </a:extLst>
          </p:cNvPr>
          <p:cNvSpPr txBox="1"/>
          <p:nvPr/>
        </p:nvSpPr>
        <p:spPr>
          <a:xfrm>
            <a:off x="-5648633" y="2131141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o-RO"/>
              <a:t>Clic pentru a adăuga text</a:t>
            </a:r>
          </a:p>
        </p:txBody>
      </p:sp>
    </p:spTree>
    <p:extLst>
      <p:ext uri="{BB962C8B-B14F-4D97-AF65-F5344CB8AC3E}">
        <p14:creationId xmlns:p14="http://schemas.microsoft.com/office/powerpoint/2010/main" val="3017411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5A89B868-916E-9E34-BF37-2CC974213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ro-RO" sz="4800" dirty="0">
                <a:ea typeface="Calibri Light"/>
                <a:cs typeface="Calibri Light"/>
              </a:rPr>
              <a:t>Mulțumesc pentru atenția acordată</a:t>
            </a:r>
            <a:endParaRPr lang="ro-RO" sz="48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A1A3DD1-8E26-B7EF-6B2B-876C2A0BA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7887" y="3861181"/>
            <a:ext cx="5414125" cy="1196717"/>
          </a:xfrm>
        </p:spPr>
        <p:txBody>
          <a:bodyPr vert="horz" lIns="91440" tIns="0" rIns="91440" bIns="45720" rtlCol="0" anchor="t">
            <a:normAutofit/>
          </a:bodyPr>
          <a:lstStyle/>
          <a:p>
            <a:r>
              <a:rPr lang="ro-RO" sz="2000" dirty="0">
                <a:latin typeface="Times New Roman"/>
                <a:cs typeface="Times New Roman"/>
              </a:rPr>
              <a:t>Proiect realizat de</a:t>
            </a:r>
            <a:endParaRPr lang="ro-RO" dirty="0"/>
          </a:p>
          <a:p>
            <a:r>
              <a:rPr lang="ro-RO" sz="2000" dirty="0">
                <a:latin typeface="Times New Roman"/>
                <a:cs typeface="Times New Roman"/>
              </a:rPr>
              <a:t> </a:t>
            </a:r>
            <a:r>
              <a:rPr lang="ro-RO" sz="2000" dirty="0" err="1">
                <a:latin typeface="Times New Roman"/>
                <a:cs typeface="Times New Roman"/>
              </a:rPr>
              <a:t>Cuciurean</a:t>
            </a:r>
            <a:r>
              <a:rPr lang="ro-RO" sz="2000" dirty="0">
                <a:latin typeface="Times New Roman"/>
                <a:cs typeface="Times New Roman"/>
              </a:rPr>
              <a:t> Emilian Petruț</a:t>
            </a:r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9845998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E480F86-A978-4060-BF60-56AAB322FDAA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71af3243-3dd4-4a8d-8c0d-dd76da1f02a5"/>
    <ds:schemaRef ds:uri="16c05727-aa75-4e4a-9b5f-8a80a1165891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BA7C683C-DA35-4A0E-ADD0-CC297892D8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239BB0-53B8-40A5-8BB9-15D2ED1AEBC9}">
  <ds:schemaRefs>
    <ds:schemaRef ds:uri="http://schemas.microsoft.com/office/2006/metadata/properties"/>
    <ds:schemaRef ds:uri="http://www.w3.org/2000/xmlns/"/>
    <ds:schemaRef ds:uri="http://schemas.microsoft.com/sharepoint/v3"/>
    <ds:schemaRef ds:uri="http://www.w3.org/2001/XMLSchema-instance"/>
    <ds:schemaRef ds:uri="71af3243-3dd4-4a8d-8c0d-dd76da1f02a5"/>
    <ds:schemaRef ds:uri="http://schemas.microsoft.com/office/infopath/2007/PartnerControls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0</TotalTime>
  <Words>1</Words>
  <Application>Microsoft Office PowerPoint</Application>
  <PresentationFormat>Ecran lat</PresentationFormat>
  <Paragraphs>1</Paragraphs>
  <Slides>8</Slides>
  <Notes>1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8</vt:i4>
      </vt:variant>
    </vt:vector>
  </HeadingPairs>
  <TitlesOfParts>
    <vt:vector size="9" baseType="lpstr">
      <vt:lpstr>Atlas</vt:lpstr>
      <vt:lpstr>Franța</vt:lpstr>
      <vt:lpstr>Poziția geografică</vt:lpstr>
      <vt:lpstr>Cadru natural</vt:lpstr>
      <vt:lpstr>Populația și așezările omenești</vt:lpstr>
      <vt:lpstr>Resurse naturale</vt:lpstr>
      <vt:lpstr>Economia</vt:lpstr>
      <vt:lpstr>PIB pe cap de locuitor=  38.625,07 USD </vt:lpstr>
      <vt:lpstr>Mulțumesc pentru atenția acordată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/>
  <cp:lastModifiedBy>Emilian Cuciurean</cp:lastModifiedBy>
  <cp:revision>200</cp:revision>
  <dcterms:created xsi:type="dcterms:W3CDTF">2022-05-25T19:50:10Z</dcterms:created>
  <dcterms:modified xsi:type="dcterms:W3CDTF">2023-04-26T20:42:54Z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