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12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7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6AE282C-5E70-432B-94ED-0EDD120B60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6EFFD6F-91B5-4049-84FF-5663C091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Fran%C8%9Ba#Agricultura_%C8%99i_industria_agroalimentar%C4%83" TargetMode="External"/><Relationship Id="rId3" Type="http://schemas.openxmlformats.org/officeDocument/2006/relationships/hyperlink" Target="https://sites.google.com/site/floaredecoltalbastraa/relieful-frantei" TargetMode="External"/><Relationship Id="rId7" Type="http://schemas.openxmlformats.org/officeDocument/2006/relationships/hyperlink" Target="https://ro.wikipedia.org/wiki/Fran%C8%9Ba#Demografie" TargetMode="External"/><Relationship Id="rId2" Type="http://schemas.openxmlformats.org/officeDocument/2006/relationships/hyperlink" Target="https://ro.wikipedia.org/wiki/Fran%C8%9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floaredecoltalbastraa/vegetatia-fauna-si-solurile" TargetMode="External"/><Relationship Id="rId5" Type="http://schemas.openxmlformats.org/officeDocument/2006/relationships/hyperlink" Target="https://sites.google.com/site/floaredecoltalbastraa/hidrografia-frantei" TargetMode="External"/><Relationship Id="rId10" Type="http://schemas.openxmlformats.org/officeDocument/2006/relationships/hyperlink" Target="https://www.insee.fr/en/statistiques?theme=27" TargetMode="External"/><Relationship Id="rId4" Type="http://schemas.openxmlformats.org/officeDocument/2006/relationships/hyperlink" Target="https://www.globi.ro/franta/clima" TargetMode="External"/><Relationship Id="rId9" Type="http://schemas.openxmlformats.org/officeDocument/2006/relationships/hyperlink" Target="https://ro.wikipedia.org/wiki/Transportul_%C3%AEn_Fran%C8%9B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E192-EF19-4929-BBF4-FC9B5FE1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868" y="1684757"/>
            <a:ext cx="8981415" cy="2665057"/>
          </a:xfrm>
        </p:spPr>
        <p:txBody>
          <a:bodyPr/>
          <a:lstStyle/>
          <a:p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FRAN</a:t>
            </a:r>
            <a:r>
              <a:rPr lang="ro-RO" sz="10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ț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7200" dirty="0"/>
              <a:t>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8BBB556-5301-4940-8C7F-73D6197E1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896" y="5259032"/>
            <a:ext cx="6358207" cy="1293367"/>
          </a:xfrm>
        </p:spPr>
        <p:txBody>
          <a:bodyPr>
            <a:noAutofit/>
          </a:bodyPr>
          <a:lstStyle/>
          <a:p>
            <a:pPr algn="ctr"/>
            <a:r>
              <a:rPr lang="ro-RO" sz="3600" dirty="0"/>
              <a:t>Dr</a:t>
            </a:r>
            <a:r>
              <a:rPr lang="ro-RO" sz="3600" b="1" dirty="0"/>
              <a:t>ă</a:t>
            </a:r>
            <a:r>
              <a:rPr lang="ro-RO" sz="3600" dirty="0"/>
              <a:t>ghici Doriana</a:t>
            </a:r>
          </a:p>
          <a:p>
            <a:pPr algn="ctr"/>
            <a:r>
              <a:rPr lang="en-US" sz="3600" dirty="0" err="1"/>
              <a:t>Clasa</a:t>
            </a:r>
            <a:r>
              <a:rPr lang="en-US" sz="3600" dirty="0"/>
              <a:t> a XII-a </a:t>
            </a:r>
            <a:r>
              <a:rPr lang="ro-RO" sz="3600" dirty="0"/>
              <a:t>H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2AFCD-9A0F-4801-A37E-E0644A451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405">
            <a:off x="523163" y="3671248"/>
            <a:ext cx="3087005" cy="1832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00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D5C8F-9B84-4652-A82B-36B1E6CAF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" y="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943732-CFFE-4770-A7D5-0D3754887CA3}"/>
              </a:ext>
            </a:extLst>
          </p:cNvPr>
          <p:cNvSpPr txBox="1"/>
          <p:nvPr/>
        </p:nvSpPr>
        <p:spPr>
          <a:xfrm flipH="1">
            <a:off x="3906076" y="986222"/>
            <a:ext cx="437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VEGETATIE ALPINA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EE9E9E9-E432-4396-8E33-87D90F32CBEC}"/>
              </a:ext>
            </a:extLst>
          </p:cNvPr>
          <p:cNvCxnSpPr/>
          <p:nvPr/>
        </p:nvCxnSpPr>
        <p:spPr>
          <a:xfrm rot="16200000" flipH="1">
            <a:off x="3878449" y="345680"/>
            <a:ext cx="668170" cy="6129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7A97181-2E10-4149-A7B5-E7703F5D2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1" y="-3914"/>
            <a:ext cx="4480565" cy="2934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732FF7-8CAF-48FA-9E1D-8DBFAC519D7A}"/>
              </a:ext>
            </a:extLst>
          </p:cNvPr>
          <p:cNvSpPr txBox="1"/>
          <p:nvPr/>
        </p:nvSpPr>
        <p:spPr>
          <a:xfrm>
            <a:off x="4995354" y="1839059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MAQUIS MEDITERANEAN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45B0CBA-C257-4FC3-9F13-629DED4C9D67}"/>
              </a:ext>
            </a:extLst>
          </p:cNvPr>
          <p:cNvCxnSpPr>
            <a:cxnSpLocks/>
          </p:cNvCxnSpPr>
          <p:nvPr/>
        </p:nvCxnSpPr>
        <p:spPr>
          <a:xfrm rot="5400000">
            <a:off x="6787128" y="1096592"/>
            <a:ext cx="890233" cy="6694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E535A04-1980-4350-9922-4BB48CD51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" y="2930856"/>
            <a:ext cx="4069747" cy="3052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743C42-4B43-49BF-8C32-7F33C34DEA05}"/>
              </a:ext>
            </a:extLst>
          </p:cNvPr>
          <p:cNvSpPr txBox="1"/>
          <p:nvPr/>
        </p:nvSpPr>
        <p:spPr>
          <a:xfrm>
            <a:off x="4131364" y="4128900"/>
            <a:ext cx="345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IBEXUL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D819DB3-163E-456C-88D7-8120C32337CF}"/>
              </a:ext>
            </a:extLst>
          </p:cNvPr>
          <p:cNvCxnSpPr/>
          <p:nvPr/>
        </p:nvCxnSpPr>
        <p:spPr>
          <a:xfrm rot="16200000" flipH="1">
            <a:off x="4070208" y="3419809"/>
            <a:ext cx="733569" cy="6112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C3E9BBD-01D4-4402-B159-6EB0957F7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9" y="3055612"/>
            <a:ext cx="3205712" cy="2404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07B59E-1B8B-4E05-8A94-FA70AA0D611D}"/>
              </a:ext>
            </a:extLst>
          </p:cNvPr>
          <p:cNvSpPr txBox="1"/>
          <p:nvPr/>
        </p:nvSpPr>
        <p:spPr>
          <a:xfrm>
            <a:off x="6109984" y="5833031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BÂTLANII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51B72F78-BA61-4F6D-8954-77E6FF045F29}"/>
              </a:ext>
            </a:extLst>
          </p:cNvPr>
          <p:cNvCxnSpPr>
            <a:cxnSpLocks/>
          </p:cNvCxnSpPr>
          <p:nvPr/>
        </p:nvCxnSpPr>
        <p:spPr>
          <a:xfrm>
            <a:off x="5484878" y="5459896"/>
            <a:ext cx="608470" cy="5578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1F2CB51-37A1-4678-B4E2-1FBC2B19E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92" y="3273646"/>
            <a:ext cx="3458816" cy="2172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8B8A5B3-AE10-4FD4-8217-CD72ACD8A882}"/>
              </a:ext>
            </a:extLst>
          </p:cNvPr>
          <p:cNvSpPr txBox="1"/>
          <p:nvPr/>
        </p:nvSpPr>
        <p:spPr>
          <a:xfrm>
            <a:off x="9807273" y="5738796"/>
            <a:ext cx="345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FLAMINGO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4E442B4-FE8F-48B3-A060-981749A0B5D3}"/>
              </a:ext>
            </a:extLst>
          </p:cNvPr>
          <p:cNvCxnSpPr/>
          <p:nvPr/>
        </p:nvCxnSpPr>
        <p:spPr>
          <a:xfrm>
            <a:off x="9130748" y="5474489"/>
            <a:ext cx="676525" cy="4635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5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E835-4B4C-48DB-806F-94C8835A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Populatie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32BF9-A14F-441E-A111-34486B18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65" y="1789482"/>
            <a:ext cx="11031001" cy="388077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demografică</a:t>
            </a:r>
            <a:r>
              <a:rPr lang="en-US" dirty="0"/>
              <a:t> </a:t>
            </a:r>
            <a:r>
              <a:rPr lang="en-US" dirty="0" err="1"/>
              <a:t>înregistrată</a:t>
            </a:r>
            <a:r>
              <a:rPr lang="en-US" dirty="0"/>
              <a:t> de </a:t>
            </a:r>
            <a:r>
              <a:rPr lang="en-US" dirty="0" err="1"/>
              <a:t>Franța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dinamice</a:t>
            </a:r>
            <a:r>
              <a:rPr lang="en-US" dirty="0"/>
              <a:t> din Europa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datorată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al </a:t>
            </a:r>
            <a:r>
              <a:rPr lang="en-US" dirty="0" err="1"/>
              <a:t>natalității</a:t>
            </a:r>
            <a:r>
              <a:rPr lang="en-US" dirty="0"/>
              <a:t> superior </a:t>
            </a:r>
            <a:r>
              <a:rPr lang="en-US" dirty="0" err="1"/>
              <a:t>mediei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sold migrator </a:t>
            </a:r>
            <a:r>
              <a:rPr lang="en-US" dirty="0" err="1"/>
              <a:t>pozitiv</a:t>
            </a:r>
            <a:r>
              <a:rPr lang="en-US" dirty="0"/>
              <a:t> (</a:t>
            </a:r>
            <a:r>
              <a:rPr lang="en-US" dirty="0" err="1"/>
              <a:t>aproximativ</a:t>
            </a:r>
            <a:r>
              <a:rPr lang="en-US" dirty="0"/>
              <a:t> 100.000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);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imigranților</a:t>
            </a:r>
            <a:r>
              <a:rPr lang="en-US" dirty="0"/>
              <a:t> </a:t>
            </a:r>
            <a:r>
              <a:rPr lang="en-US" dirty="0" err="1"/>
              <a:t>provin</a:t>
            </a:r>
            <a:r>
              <a:rPr lang="en-US" dirty="0"/>
              <a:t> din Europa (44%) din Maghreb (30%), </a:t>
            </a:r>
            <a:r>
              <a:rPr lang="en-US" dirty="0" err="1"/>
              <a:t>și</a:t>
            </a:r>
            <a:r>
              <a:rPr lang="en-US" dirty="0"/>
              <a:t> din </a:t>
            </a:r>
            <a:r>
              <a:rPr lang="en-US" dirty="0" err="1"/>
              <a:t>Turcia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Africa,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vechile</a:t>
            </a:r>
            <a:r>
              <a:rPr lang="en-US" dirty="0"/>
              <a:t> </a:t>
            </a:r>
            <a:r>
              <a:rPr lang="en-US" dirty="0" err="1"/>
              <a:t>colonii</a:t>
            </a:r>
            <a:r>
              <a:rPr lang="en-US" dirty="0"/>
              <a:t> </a:t>
            </a:r>
            <a:r>
              <a:rPr lang="en-US" dirty="0" err="1"/>
              <a:t>franceze</a:t>
            </a:r>
            <a:r>
              <a:rPr lang="en-US" dirty="0"/>
              <a:t> ; 40%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trăiesc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Ile-de-France;</a:t>
            </a:r>
          </a:p>
          <a:p>
            <a:pPr algn="just"/>
            <a:r>
              <a:rPr lang="en-US" dirty="0"/>
              <a:t>O  mare </a:t>
            </a:r>
            <a:r>
              <a:rPr lang="en-US" dirty="0" err="1"/>
              <a:t>parte</a:t>
            </a:r>
            <a:r>
              <a:rPr lang="en-US" dirty="0"/>
              <a:t> a </a:t>
            </a:r>
            <a:r>
              <a:rPr lang="en-US" dirty="0" err="1"/>
              <a:t>copiilor</a:t>
            </a:r>
            <a:r>
              <a:rPr lang="en-US" dirty="0"/>
              <a:t> </a:t>
            </a:r>
            <a:r>
              <a:rPr lang="en-US" dirty="0" err="1"/>
              <a:t>născuți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Franța</a:t>
            </a:r>
            <a:r>
              <a:rPr lang="en-US" dirty="0"/>
              <a:t> din </a:t>
            </a:r>
            <a:r>
              <a:rPr lang="en-US" dirty="0" err="1"/>
              <a:t>părinți</a:t>
            </a:r>
            <a:r>
              <a:rPr lang="en-US" dirty="0"/>
              <a:t> </a:t>
            </a:r>
            <a:r>
              <a:rPr lang="en-US" dirty="0" err="1"/>
              <a:t>imigranți</a:t>
            </a:r>
            <a:r>
              <a:rPr lang="en-US" dirty="0"/>
              <a:t> </a:t>
            </a:r>
            <a:r>
              <a:rPr lang="en-US" dirty="0" err="1"/>
              <a:t>obțin</a:t>
            </a:r>
            <a:r>
              <a:rPr lang="en-US" dirty="0"/>
              <a:t> automat </a:t>
            </a:r>
            <a:r>
              <a:rPr lang="en-US" dirty="0" err="1"/>
              <a:t>cetățenia</a:t>
            </a:r>
            <a:r>
              <a:rPr lang="en-US" dirty="0"/>
              <a:t> </a:t>
            </a:r>
            <a:r>
              <a:rPr lang="en-US" dirty="0" err="1"/>
              <a:t>franceză</a:t>
            </a:r>
            <a:r>
              <a:rPr lang="en-US" dirty="0"/>
              <a:t>. </a:t>
            </a:r>
            <a:r>
              <a:rPr lang="en-US" dirty="0" err="1"/>
              <a:t>Franța</a:t>
            </a:r>
            <a:r>
              <a:rPr lang="en-US" dirty="0"/>
              <a:t> </a:t>
            </a:r>
            <a:r>
              <a:rPr lang="en-US" dirty="0" err="1"/>
              <a:t>găzduiește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studenți</a:t>
            </a:r>
            <a:r>
              <a:rPr lang="en-US" dirty="0"/>
              <a:t> </a:t>
            </a:r>
            <a:r>
              <a:rPr lang="en-US" dirty="0" err="1"/>
              <a:t>străini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programului</a:t>
            </a:r>
            <a:r>
              <a:rPr lang="en-US" dirty="0"/>
              <a:t> </a:t>
            </a:r>
            <a:r>
              <a:rPr lang="en-US" dirty="0" err="1"/>
              <a:t>european</a:t>
            </a:r>
            <a:r>
              <a:rPr lang="en-US" dirty="0"/>
              <a:t> Erasmus. La </a:t>
            </a:r>
            <a:r>
              <a:rPr lang="en-US" dirty="0" err="1"/>
              <a:t>această</a:t>
            </a:r>
            <a:r>
              <a:rPr lang="en-US" dirty="0"/>
              <a:t> « </a:t>
            </a:r>
            <a:r>
              <a:rPr lang="en-US" dirty="0" err="1"/>
              <a:t>ramură</a:t>
            </a:r>
            <a:r>
              <a:rPr lang="en-US" dirty="0"/>
              <a:t> » se </a:t>
            </a:r>
            <a:r>
              <a:rPr lang="en-US" dirty="0" err="1"/>
              <a:t>adaugă</a:t>
            </a:r>
            <a:r>
              <a:rPr lang="en-US" dirty="0"/>
              <a:t> </a:t>
            </a:r>
            <a:r>
              <a:rPr lang="en-US" dirty="0" err="1"/>
              <a:t>imigranții</a:t>
            </a:r>
            <a:r>
              <a:rPr lang="en-US" dirty="0"/>
              <a:t> </a:t>
            </a:r>
            <a:r>
              <a:rPr lang="en-US" dirty="0" err="1"/>
              <a:t>ilegali</a:t>
            </a:r>
            <a:r>
              <a:rPr lang="en-US" dirty="0"/>
              <a:t> care se </a:t>
            </a:r>
            <a:r>
              <a:rPr lang="en-US" dirty="0" err="1"/>
              <a:t>estimează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sunt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număr</a:t>
            </a:r>
            <a:r>
              <a:rPr lang="en-US" dirty="0"/>
              <a:t> de 200 000 - 300 000 </a:t>
            </a:r>
            <a:r>
              <a:rPr lang="en-US" dirty="0" err="1"/>
              <a:t>dintre</a:t>
            </a:r>
            <a:r>
              <a:rPr lang="en-US" dirty="0"/>
              <a:t> care </a:t>
            </a:r>
            <a:r>
              <a:rPr lang="en-US" dirty="0" err="1"/>
              <a:t>în</a:t>
            </a:r>
            <a:r>
              <a:rPr lang="en-US" dirty="0"/>
              <a:t> 2006, 28.000 au </a:t>
            </a:r>
            <a:r>
              <a:rPr lang="en-US" dirty="0" err="1"/>
              <a:t>intrat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legalitate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8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6AAB7-6297-4BF2-95D3-29EED8D7E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1151466"/>
            <a:ext cx="9185086" cy="432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22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97DE-EF15-4EB1-963E-A5800320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Asezari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urbane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F9CF-54FB-4AA6-83B1-9FC628627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86" y="1627925"/>
            <a:ext cx="8596668" cy="3880773"/>
          </a:xfrm>
        </p:spPr>
        <p:txBody>
          <a:bodyPr/>
          <a:lstStyle/>
          <a:p>
            <a:pPr algn="just"/>
            <a:r>
              <a:rPr lang="en-US" dirty="0" err="1"/>
              <a:t>Capitala</a:t>
            </a:r>
            <a:r>
              <a:rPr lang="en-US" dirty="0"/>
              <a:t> </a:t>
            </a:r>
            <a:r>
              <a:rPr lang="en-US" dirty="0" err="1"/>
              <a:t>Frantei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Paris, </a:t>
            </a:r>
            <a:r>
              <a:rPr lang="en-US" dirty="0" err="1"/>
              <a:t>capitala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șase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populată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arie</a:t>
            </a:r>
            <a:r>
              <a:rPr lang="en-US" dirty="0"/>
              <a:t> </a:t>
            </a:r>
            <a:r>
              <a:rPr lang="en-US" dirty="0" err="1"/>
              <a:t>urbană</a:t>
            </a:r>
            <a:r>
              <a:rPr lang="en-US" dirty="0"/>
              <a:t> a </a:t>
            </a:r>
            <a:r>
              <a:rPr lang="en-US" dirty="0" err="1"/>
              <a:t>țării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 </a:t>
            </a:r>
            <a:r>
              <a:rPr lang="en-US" dirty="0" err="1"/>
              <a:t>grupează</a:t>
            </a:r>
            <a:r>
              <a:rPr lang="en-US" dirty="0"/>
              <a:t> un </a:t>
            </a:r>
            <a:r>
              <a:rPr lang="en-US" dirty="0" err="1"/>
              <a:t>sfert</a:t>
            </a:r>
            <a:r>
              <a:rPr lang="en-US" dirty="0"/>
              <a:t> din </a:t>
            </a:r>
            <a:r>
              <a:rPr lang="en-US" dirty="0" err="1"/>
              <a:t>studenți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sediile</a:t>
            </a:r>
            <a:r>
              <a:rPr lang="en-US" dirty="0"/>
              <a:t> </a:t>
            </a:r>
            <a:r>
              <a:rPr lang="en-US" dirty="0" err="1"/>
              <a:t>centrale</a:t>
            </a:r>
            <a:r>
              <a:rPr lang="en-US" dirty="0"/>
              <a:t> ale </a:t>
            </a:r>
            <a:r>
              <a:rPr lang="en-US" dirty="0" err="1"/>
              <a:t>marilor</a:t>
            </a:r>
            <a:r>
              <a:rPr lang="en-US" dirty="0"/>
              <a:t> </a:t>
            </a:r>
            <a:r>
              <a:rPr lang="en-US" dirty="0" err="1"/>
              <a:t>companii</a:t>
            </a:r>
            <a:r>
              <a:rPr lang="en-US" dirty="0"/>
              <a:t> ale </a:t>
            </a:r>
            <a:r>
              <a:rPr lang="en-US" dirty="0" err="1"/>
              <a:t>țării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5E808-9847-42DE-BE01-F4326F649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30" y="400191"/>
            <a:ext cx="2685636" cy="5324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20E062-69C4-43CD-93C2-BB644ED74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6" y="2660311"/>
            <a:ext cx="8450894" cy="3588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66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5846-5B49-419B-A7E4-82AAA82B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Economia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9AC6-DDF8-43D7-B32E-5C463BC5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08142"/>
            <a:ext cx="10058400" cy="4050792"/>
          </a:xfrm>
        </p:spPr>
        <p:txBody>
          <a:bodyPr/>
          <a:lstStyle/>
          <a:p>
            <a:pPr algn="just"/>
            <a:r>
              <a:rPr lang="en-US" dirty="0"/>
              <a:t>Economia </a:t>
            </a:r>
            <a:r>
              <a:rPr lang="en-US" dirty="0" err="1"/>
              <a:t>Franței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economie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 de </a:t>
            </a:r>
            <a:r>
              <a:rPr lang="en-US" dirty="0" err="1"/>
              <a:t>piață</a:t>
            </a:r>
            <a:r>
              <a:rPr lang="en-US" dirty="0"/>
              <a:t>,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proprietatea</a:t>
            </a:r>
            <a:r>
              <a:rPr lang="en-US" dirty="0"/>
              <a:t> </a:t>
            </a:r>
            <a:r>
              <a:rPr lang="en-US" dirty="0" err="1"/>
              <a:t>private,economia</a:t>
            </a:r>
            <a:r>
              <a:rPr lang="en-US" dirty="0"/>
              <a:t> </a:t>
            </a:r>
            <a:r>
              <a:rPr lang="en-US" dirty="0" err="1"/>
              <a:t>franceză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principal, una </a:t>
            </a:r>
            <a:r>
              <a:rPr lang="en-US" dirty="0" err="1"/>
              <a:t>axată</a:t>
            </a:r>
            <a:r>
              <a:rPr lang="en-US" dirty="0"/>
              <a:t> pe </a:t>
            </a:r>
            <a:r>
              <a:rPr lang="en-US" dirty="0" err="1"/>
              <a:t>servicii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a).</a:t>
            </a:r>
            <a:r>
              <a:rPr lang="en-US" dirty="0"/>
              <a:t>Agricultura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Franța</a:t>
            </a:r>
            <a:r>
              <a:rPr lang="en-US" dirty="0"/>
              <a:t> a </a:t>
            </a:r>
            <a:r>
              <a:rPr lang="en-US" dirty="0" err="1"/>
              <a:t>cunoscut</a:t>
            </a:r>
            <a:r>
              <a:rPr lang="en-US" dirty="0"/>
              <a:t> </a:t>
            </a:r>
            <a:r>
              <a:rPr lang="en-US" dirty="0" err="1"/>
              <a:t>fenomenul</a:t>
            </a:r>
            <a:r>
              <a:rPr lang="en-US" dirty="0"/>
              <a:t> </a:t>
            </a:r>
            <a:r>
              <a:rPr lang="en-US" dirty="0" err="1"/>
              <a:t>exodului</a:t>
            </a:r>
            <a:r>
              <a:rPr lang="en-US" dirty="0"/>
              <a:t> rural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scăderea</a:t>
            </a:r>
            <a:r>
              <a:rPr lang="en-US" dirty="0"/>
              <a:t> </a:t>
            </a:r>
            <a:r>
              <a:rPr lang="en-US" dirty="0" err="1"/>
              <a:t>gradului</a:t>
            </a:r>
            <a:r>
              <a:rPr lang="en-US" dirty="0"/>
              <a:t> de </a:t>
            </a:r>
            <a:r>
              <a:rPr lang="en-US" dirty="0" err="1"/>
              <a:t>angajare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agricultură</a:t>
            </a:r>
            <a:r>
              <a:rPr lang="en-US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Franța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principalul</a:t>
            </a:r>
            <a:r>
              <a:rPr lang="en-US" dirty="0"/>
              <a:t> </a:t>
            </a:r>
            <a:r>
              <a:rPr lang="en-US" dirty="0" err="1"/>
              <a:t>producător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 de </a:t>
            </a:r>
            <a:r>
              <a:rPr lang="en-US" dirty="0" err="1"/>
              <a:t>vin,ea</a:t>
            </a:r>
            <a:r>
              <a:rPr lang="en-US" dirty="0"/>
              <a:t> </a:t>
            </a:r>
            <a:r>
              <a:rPr lang="en-US" dirty="0" err="1"/>
              <a:t>figurează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primii</a:t>
            </a:r>
            <a:r>
              <a:rPr lang="en-US" dirty="0"/>
              <a:t> </a:t>
            </a:r>
            <a:r>
              <a:rPr lang="en-US" dirty="0" err="1"/>
              <a:t>producători</a:t>
            </a:r>
            <a:r>
              <a:rPr lang="en-US" dirty="0"/>
              <a:t> </a:t>
            </a:r>
            <a:r>
              <a:rPr lang="en-US" dirty="0" err="1"/>
              <a:t>mondiali</a:t>
            </a:r>
            <a:r>
              <a:rPr lang="en-US" dirty="0"/>
              <a:t> de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cereale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zahăr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produse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lactate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și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de carne de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vită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8642D-19FC-4D79-8336-98EDD0B1C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4745770"/>
            <a:ext cx="11913704" cy="1502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42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DDC00-66FC-42D3-B057-5C03C1D7B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318052"/>
            <a:ext cx="8889689" cy="65399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b). </a:t>
            </a:r>
            <a:r>
              <a:rPr lang="en-US" dirty="0" err="1"/>
              <a:t>Industria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dirty="0"/>
              <a:t>Franța este a patra putere industrială a lumii;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Industria</a:t>
            </a:r>
            <a:r>
              <a:rPr lang="en-US" dirty="0"/>
              <a:t> se </a:t>
            </a:r>
            <a:r>
              <a:rPr lang="en-US" dirty="0" err="1"/>
              <a:t>caracterizează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evoluții</a:t>
            </a:r>
            <a:r>
              <a:rPr lang="en-US" dirty="0"/>
              <a:t> </a:t>
            </a:r>
            <a:r>
              <a:rPr lang="en-US" dirty="0" err="1"/>
              <a:t>contrastante</a:t>
            </a:r>
            <a:r>
              <a:rPr lang="en-US" dirty="0"/>
              <a:t>: pe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industrii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dinamice</a:t>
            </a:r>
            <a:r>
              <a:rPr lang="en-US" dirty="0"/>
              <a:t>, care fac din </a:t>
            </a:r>
            <a:r>
              <a:rPr lang="en-US" dirty="0" err="1"/>
              <a:t>Franța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din </a:t>
            </a:r>
            <a:r>
              <a:rPr lang="en-US" dirty="0" err="1"/>
              <a:t>liderii</a:t>
            </a:r>
            <a:r>
              <a:rPr lang="en-US" dirty="0"/>
              <a:t> </a:t>
            </a:r>
            <a:r>
              <a:rPr lang="en-US" dirty="0" err="1"/>
              <a:t>mondiali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industria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automobilelor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aeronautică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aerospațială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agro-alimentară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electronică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energetică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nucleară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farmaceutică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cosmetică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produselor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de lux</a:t>
            </a:r>
            <a:r>
              <a:rPr lang="en-US" dirty="0"/>
              <a:t>),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industrii</a:t>
            </a:r>
            <a:r>
              <a:rPr lang="en-US" dirty="0"/>
              <a:t> </a:t>
            </a:r>
            <a:r>
              <a:rPr lang="en-US" dirty="0" err="1"/>
              <a:t>tradiționale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minerit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industria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textilă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industria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lemnului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încălțămintei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construcțiilor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navale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siderurgia</a:t>
            </a:r>
            <a:r>
              <a:rPr lang="en-US" dirty="0"/>
              <a:t>) sunt </a:t>
            </a:r>
            <a:r>
              <a:rPr lang="en-US" dirty="0" err="1"/>
              <a:t>în</a:t>
            </a:r>
            <a:r>
              <a:rPr lang="en-US" dirty="0"/>
              <a:t> curs de </a:t>
            </a:r>
            <a:r>
              <a:rPr lang="en-US" dirty="0" err="1"/>
              <a:t>reducere</a:t>
            </a:r>
            <a:r>
              <a:rPr lang="en-US" dirty="0"/>
              <a:t> a </a:t>
            </a:r>
            <a:r>
              <a:rPr lang="en-US" dirty="0" err="1"/>
              <a:t>efectivelor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cifrei</a:t>
            </a:r>
            <a:r>
              <a:rPr lang="en-US" dirty="0"/>
              <a:t> de </a:t>
            </a:r>
            <a:r>
              <a:rPr lang="en-US" dirty="0" err="1"/>
              <a:t>afaceri,obligând</a:t>
            </a:r>
            <a:r>
              <a:rPr lang="en-US" dirty="0"/>
              <a:t> </a:t>
            </a:r>
            <a:r>
              <a:rPr lang="en-US" dirty="0" err="1"/>
              <a:t>întregi</a:t>
            </a:r>
            <a:r>
              <a:rPr lang="en-US" dirty="0"/>
              <a:t> </a:t>
            </a:r>
            <a:r>
              <a:rPr lang="en-US" dirty="0" err="1"/>
              <a:t>regiuni</a:t>
            </a:r>
            <a:r>
              <a:rPr lang="en-US" dirty="0"/>
              <a:t> la o </a:t>
            </a:r>
            <a:r>
              <a:rPr lang="en-US" dirty="0" err="1"/>
              <a:t>dureroasă</a:t>
            </a:r>
            <a:r>
              <a:rPr lang="en-US" dirty="0"/>
              <a:t> </a:t>
            </a:r>
            <a:r>
              <a:rPr lang="en-US" dirty="0" err="1"/>
              <a:t>reconversie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c) </a:t>
            </a:r>
            <a:r>
              <a:rPr lang="en-US" dirty="0" err="1"/>
              <a:t>Turismul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Franța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țara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vizitată</a:t>
            </a:r>
            <a:r>
              <a:rPr lang="en-US" dirty="0"/>
              <a:t> din </a:t>
            </a:r>
            <a:r>
              <a:rPr lang="en-US" dirty="0" err="1"/>
              <a:t>lume</a:t>
            </a:r>
            <a:r>
              <a:rPr lang="en-US" dirty="0"/>
              <a:t> de </a:t>
            </a:r>
            <a:r>
              <a:rPr lang="en-US" dirty="0" err="1"/>
              <a:t>turiști</a:t>
            </a:r>
            <a:r>
              <a:rPr lang="en-US" dirty="0"/>
              <a:t> </a:t>
            </a:r>
            <a:r>
              <a:rPr lang="en-US" dirty="0" err="1"/>
              <a:t>străini</a:t>
            </a:r>
            <a:r>
              <a:rPr lang="en-US" dirty="0"/>
              <a:t>, cu </a:t>
            </a:r>
            <a:r>
              <a:rPr lang="en-US" dirty="0" err="1"/>
              <a:t>peste</a:t>
            </a:r>
            <a:r>
              <a:rPr lang="en-US" dirty="0"/>
              <a:t> 82 de </a:t>
            </a:r>
            <a:r>
              <a:rPr lang="en-US" dirty="0" err="1"/>
              <a:t>milioane</a:t>
            </a:r>
            <a:r>
              <a:rPr lang="en-US" dirty="0"/>
              <a:t> de </a:t>
            </a:r>
            <a:r>
              <a:rPr lang="en-US" dirty="0" err="1"/>
              <a:t>vizite</a:t>
            </a:r>
            <a:r>
              <a:rPr lang="en-US" dirty="0"/>
              <a:t> </a:t>
            </a:r>
            <a:r>
              <a:rPr lang="en-US" dirty="0" err="1"/>
              <a:t>primite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2007;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Motivele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tip de </a:t>
            </a:r>
            <a:r>
              <a:rPr lang="en-US" dirty="0" err="1"/>
              <a:t>turism</a:t>
            </a:r>
            <a:r>
              <a:rPr lang="en-US" dirty="0"/>
              <a:t> sunt diverse: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vorba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turismul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cultural</a:t>
            </a:r>
            <a:r>
              <a:rPr lang="en-US" dirty="0"/>
              <a:t> (</a:t>
            </a:r>
            <a:r>
              <a:rPr lang="en-US" dirty="0" err="1"/>
              <a:t>îndreptat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special, </a:t>
            </a:r>
            <a:r>
              <a:rPr lang="en-US" dirty="0" err="1"/>
              <a:t>către</a:t>
            </a:r>
            <a:r>
              <a:rPr lang="en-US" dirty="0"/>
              <a:t> Paris),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balnear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special pe </a:t>
            </a:r>
            <a:r>
              <a:rPr lang="en-US" dirty="0" err="1"/>
              <a:t>Coasta</a:t>
            </a:r>
            <a:r>
              <a:rPr lang="en-US" dirty="0"/>
              <a:t> de Azur[b 15]),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turismul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afaceri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Parisul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principala</a:t>
            </a:r>
            <a:r>
              <a:rPr lang="en-US" dirty="0"/>
              <a:t> </a:t>
            </a:r>
            <a:r>
              <a:rPr lang="en-US" dirty="0" err="1"/>
              <a:t>destinație</a:t>
            </a:r>
            <a:r>
              <a:rPr lang="en-US" dirty="0"/>
              <a:t> </a:t>
            </a:r>
            <a:r>
              <a:rPr lang="en-US" dirty="0" err="1"/>
              <a:t>mondială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tip de </a:t>
            </a:r>
            <a:r>
              <a:rPr lang="en-US" dirty="0" err="1"/>
              <a:t>turism</a:t>
            </a:r>
            <a:r>
              <a:rPr lang="en-US" dirty="0"/>
              <a:t>),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recreere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(Disneyland Paris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departe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frecventat</a:t>
            </a:r>
            <a:r>
              <a:rPr lang="en-US" dirty="0"/>
              <a:t> parc de </a:t>
            </a:r>
            <a:r>
              <a:rPr lang="en-US" dirty="0" err="1"/>
              <a:t>distracții</a:t>
            </a:r>
            <a:r>
              <a:rPr lang="en-US" dirty="0"/>
              <a:t> din Europa)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practicarea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sporturilor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iarnă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special,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Alpii</a:t>
            </a:r>
            <a:r>
              <a:rPr lang="en-US" dirty="0"/>
              <a:t> de Nord⁠);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dirty="0"/>
              <a:t>Atracțiile turistice cele mai vizitate sunt: Muzeul Luvru, Turnul Eiffel, Palatul de la Versailles, castelele din Valea Loarei, mont Saint-Michel, Rocamadour, Castelul Haut-Kœnigsbourg⁠, muzeul Unterlinden⁠ din Colmar, Centrul Pompidou-Metz⁠ sau parcul Futuroscope⁠;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8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A7F6-A809-4C99-B72F-20BEC1D7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95" y="424555"/>
            <a:ext cx="8596668" cy="57774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d). </a:t>
            </a:r>
            <a:r>
              <a:rPr lang="en-US" dirty="0" err="1">
                <a:solidFill>
                  <a:schemeClr val="tx1"/>
                </a:solidFill>
              </a:rPr>
              <a:t>Transportul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Infrastructura</a:t>
            </a:r>
            <a:r>
              <a:rPr lang="en-US" dirty="0">
                <a:solidFill>
                  <a:schemeClr val="tx1"/>
                </a:solidFill>
              </a:rPr>
              <a:t> de transport </a:t>
            </a:r>
            <a:r>
              <a:rPr lang="en-US" dirty="0" err="1">
                <a:solidFill>
                  <a:schemeClr val="tx1"/>
                </a:solidFill>
              </a:rPr>
              <a:t>este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foarte</a:t>
            </a:r>
            <a:r>
              <a:rPr lang="en-US" dirty="0">
                <a:solidFill>
                  <a:schemeClr val="tx1"/>
                </a:solidFill>
              </a:rPr>
              <a:t> bine </a:t>
            </a:r>
            <a:r>
              <a:rPr lang="en-US" dirty="0" err="1">
                <a:solidFill>
                  <a:schemeClr val="tx1"/>
                </a:solidFill>
              </a:rPr>
              <a:t>dezvoltată</a:t>
            </a:r>
            <a:r>
              <a:rPr lang="en-US" dirty="0">
                <a:solidFill>
                  <a:schemeClr val="tx1"/>
                </a:solidFill>
              </a:rPr>
              <a:t> cu un </a:t>
            </a:r>
            <a:r>
              <a:rPr lang="en-US" dirty="0" err="1">
                <a:solidFill>
                  <a:schemeClr val="tx1"/>
                </a:solidFill>
              </a:rPr>
              <a:t>număr</a:t>
            </a:r>
            <a:r>
              <a:rPr lang="en-US" dirty="0">
                <a:solidFill>
                  <a:schemeClr val="tx1"/>
                </a:solidFill>
              </a:rPr>
              <a:t> mare de </a:t>
            </a:r>
            <a:r>
              <a:rPr lang="en-US" dirty="0" err="1">
                <a:solidFill>
                  <a:schemeClr val="tx1"/>
                </a:solidFill>
              </a:rPr>
              <a:t>kilometri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ferată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autostrăzi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drumuri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naționale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peste</a:t>
            </a:r>
            <a:r>
              <a:rPr lang="en-US" dirty="0">
                <a:solidFill>
                  <a:schemeClr val="tx1"/>
                </a:solidFill>
              </a:rPr>
              <a:t> 400 de </a:t>
            </a:r>
            <a:r>
              <a:rPr lang="en-US" dirty="0" err="1">
                <a:solidFill>
                  <a:schemeClr val="tx1"/>
                </a:solidFill>
              </a:rPr>
              <a:t>aeroporturi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Rețeaua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ferată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dirty="0" err="1">
                <a:solidFill>
                  <a:schemeClr val="tx1"/>
                </a:solidFill>
              </a:rPr>
              <a:t>aproximativ</a:t>
            </a:r>
            <a:r>
              <a:rPr lang="en-US" dirty="0">
                <a:solidFill>
                  <a:schemeClr val="tx1"/>
                </a:solidFill>
              </a:rPr>
              <a:t> 30.000 km cu </a:t>
            </a:r>
            <a:r>
              <a:rPr lang="en-US" dirty="0" err="1">
                <a:solidFill>
                  <a:schemeClr val="tx1"/>
                </a:solidFill>
              </a:rPr>
              <a:t>ecartament</a:t>
            </a:r>
            <a:r>
              <a:rPr lang="en-US" dirty="0">
                <a:solidFill>
                  <a:schemeClr val="tx1"/>
                </a:solidFill>
              </a:rPr>
              <a:t> standard de 1.435 mm din care </a:t>
            </a:r>
            <a:r>
              <a:rPr lang="en-US" dirty="0" err="1">
                <a:solidFill>
                  <a:schemeClr val="tx1"/>
                </a:solidFill>
              </a:rPr>
              <a:t>peste</a:t>
            </a:r>
            <a:r>
              <a:rPr lang="en-US" dirty="0">
                <a:solidFill>
                  <a:schemeClr val="tx1"/>
                </a:solidFill>
              </a:rPr>
              <a:t> 14.000 km sunt </a:t>
            </a:r>
            <a:r>
              <a:rPr lang="en-US" dirty="0" err="1">
                <a:solidFill>
                  <a:schemeClr val="tx1"/>
                </a:solidFill>
              </a:rPr>
              <a:t>electrificați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Franța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renumită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sistemul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trenuri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TGV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</a:t>
            </a:r>
            <a:r>
              <a:rPr lang="en-US" dirty="0">
                <a:solidFill>
                  <a:schemeClr val="tx1"/>
                </a:solidFill>
              </a:rPr>
              <a:t> pot </a:t>
            </a:r>
            <a:r>
              <a:rPr lang="en-US" dirty="0" err="1">
                <a:solidFill>
                  <a:schemeClr val="tx1"/>
                </a:solidFill>
              </a:rPr>
              <a:t>circula</a:t>
            </a:r>
            <a:r>
              <a:rPr lang="en-US" dirty="0">
                <a:solidFill>
                  <a:schemeClr val="tx1"/>
                </a:solidFill>
              </a:rPr>
              <a:t>, pe </a:t>
            </a:r>
            <a:r>
              <a:rPr lang="en-US" dirty="0" err="1">
                <a:solidFill>
                  <a:schemeClr val="tx1"/>
                </a:solidFill>
              </a:rPr>
              <a:t>linii</a:t>
            </a:r>
            <a:r>
              <a:rPr lang="en-US" dirty="0">
                <a:solidFill>
                  <a:schemeClr val="tx1"/>
                </a:solidFill>
              </a:rPr>
              <a:t> dedicate, cu </a:t>
            </a:r>
            <a:r>
              <a:rPr lang="en-US" dirty="0" err="1">
                <a:solidFill>
                  <a:schemeClr val="tx1"/>
                </a:solidFill>
              </a:rPr>
              <a:t>viteze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peste</a:t>
            </a:r>
            <a:r>
              <a:rPr lang="en-US" dirty="0">
                <a:solidFill>
                  <a:schemeClr val="tx1"/>
                </a:solidFill>
              </a:rPr>
              <a:t> 300 km/h;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Rețeaua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rutieră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dirty="0" err="1">
                <a:solidFill>
                  <a:schemeClr val="tx1"/>
                </a:solidFill>
              </a:rPr>
              <a:t>peste</a:t>
            </a:r>
            <a:r>
              <a:rPr lang="en-US" dirty="0">
                <a:solidFill>
                  <a:schemeClr val="tx1"/>
                </a:solidFill>
              </a:rPr>
              <a:t> 890.000 km </a:t>
            </a:r>
            <a:r>
              <a:rPr lang="en-US" dirty="0" err="1">
                <a:solidFill>
                  <a:schemeClr val="tx1"/>
                </a:solidFill>
              </a:rPr>
              <a:t>drumuri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publice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majoritate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asfaltate</a:t>
            </a:r>
            <a:r>
              <a:rPr lang="en-US" dirty="0">
                <a:solidFill>
                  <a:schemeClr val="tx1"/>
                </a:solidFill>
              </a:rPr>
              <a:t>, din care </a:t>
            </a:r>
            <a:r>
              <a:rPr lang="en-US" dirty="0" err="1">
                <a:solidFill>
                  <a:schemeClr val="tx1"/>
                </a:solidFill>
              </a:rPr>
              <a:t>rețeaua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autostrăzi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dirty="0" err="1">
                <a:solidFill>
                  <a:schemeClr val="tx1"/>
                </a:solidFill>
              </a:rPr>
              <a:t>peste</a:t>
            </a:r>
            <a:r>
              <a:rPr lang="en-US" dirty="0">
                <a:solidFill>
                  <a:schemeClr val="tx1"/>
                </a:solidFill>
              </a:rPr>
              <a:t> 10.000 km, </a:t>
            </a:r>
            <a:r>
              <a:rPr lang="en-US" dirty="0" err="1">
                <a:solidFill>
                  <a:schemeClr val="tx1"/>
                </a:solidFill>
              </a:rPr>
              <a:t>majoritatea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fiind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taxă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unele</a:t>
            </a:r>
            <a:r>
              <a:rPr lang="en-US" dirty="0">
                <a:solidFill>
                  <a:schemeClr val="tx1"/>
                </a:solidFill>
              </a:rPr>
              <a:t> sunt operate de </a:t>
            </a:r>
            <a:r>
              <a:rPr lang="en-US" dirty="0" err="1">
                <a:solidFill>
                  <a:schemeClr val="tx1"/>
                </a:solidFill>
              </a:rPr>
              <a:t>companii</a:t>
            </a:r>
            <a:r>
              <a:rPr lang="en-US" dirty="0">
                <a:solidFill>
                  <a:schemeClr val="tx1"/>
                </a:solidFill>
              </a:rPr>
              <a:t> private;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Din </a:t>
            </a:r>
            <a:r>
              <a:rPr lang="en-US" dirty="0" err="1">
                <a:solidFill>
                  <a:schemeClr val="tx1"/>
                </a:solidFill>
              </a:rPr>
              <a:t>cele</a:t>
            </a:r>
            <a:r>
              <a:rPr lang="en-US" dirty="0">
                <a:solidFill>
                  <a:schemeClr val="tx1"/>
                </a:solidFill>
              </a:rPr>
              <a:t> 478 </a:t>
            </a:r>
            <a:r>
              <a:rPr lang="en-US" dirty="0" err="1">
                <a:solidFill>
                  <a:schemeClr val="tx1"/>
                </a:solidFill>
              </a:rPr>
              <a:t>aeroporturi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franceze</a:t>
            </a:r>
            <a:r>
              <a:rPr lang="en-US" dirty="0">
                <a:solidFill>
                  <a:schemeClr val="tx1"/>
                </a:solidFill>
              </a:rPr>
              <a:t>, 176 sunt </a:t>
            </a:r>
            <a:r>
              <a:rPr lang="en-US" dirty="0" err="1">
                <a:solidFill>
                  <a:schemeClr val="tx1"/>
                </a:solidFill>
              </a:rPr>
              <a:t>aeroporturi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piste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pavate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mai</a:t>
            </a:r>
            <a:r>
              <a:rPr lang="en-US" dirty="0">
                <a:solidFill>
                  <a:schemeClr val="tx1"/>
                </a:solidFill>
              </a:rPr>
              <a:t> mare </a:t>
            </a:r>
            <a:r>
              <a:rPr lang="en-US" dirty="0" err="1">
                <a:solidFill>
                  <a:schemeClr val="tx1"/>
                </a:solidFill>
              </a:rPr>
              <a:t>fiind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Aeroportul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Internațional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Charles de Gaulle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apropierea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Parisului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Transportul fluvial este foarte dezvoltat, există numeroase porturi,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Le Havre, Saint-Nazaire, Bordeaux și Marsilia </a:t>
            </a:r>
            <a:r>
              <a:rPr lang="pt-BR" dirty="0">
                <a:solidFill>
                  <a:schemeClr val="tx1"/>
                </a:solidFill>
              </a:rPr>
              <a:t>fiind printre cele mai importante;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3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A73B8-360E-41DF-B008-89B815CE2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" y="0"/>
            <a:ext cx="2286000" cy="344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CDC633-06C3-4104-94FD-68E413B8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06" y="3348694"/>
            <a:ext cx="3639930" cy="2729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56739-165C-4A2D-8032-4C7B20DE0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1" y="3501649"/>
            <a:ext cx="4095750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61BDE-E8D8-4E43-8E73-CD05A4106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96" y="155714"/>
            <a:ext cx="6523339" cy="2586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60ED96-9858-4CC7-8042-AA1CD146AB20}"/>
              </a:ext>
            </a:extLst>
          </p:cNvPr>
          <p:cNvSpPr txBox="1"/>
          <p:nvPr/>
        </p:nvSpPr>
        <p:spPr>
          <a:xfrm>
            <a:off x="2983234" y="1264067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TURNUL EIFF</a:t>
            </a:r>
            <a:r>
              <a:rPr lang="ro-RO" dirty="0"/>
              <a:t>EL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09E07C-98B8-44B8-A628-456F7E286760}"/>
              </a:ext>
            </a:extLst>
          </p:cNvPr>
          <p:cNvCxnSpPr>
            <a:cxnSpLocks/>
          </p:cNvCxnSpPr>
          <p:nvPr/>
        </p:nvCxnSpPr>
        <p:spPr>
          <a:xfrm>
            <a:off x="2624758" y="1448733"/>
            <a:ext cx="462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48C34B-52BC-4176-AD21-2420B5820945}"/>
              </a:ext>
            </a:extLst>
          </p:cNvPr>
          <p:cNvSpPr txBox="1"/>
          <p:nvPr/>
        </p:nvSpPr>
        <p:spPr>
          <a:xfrm>
            <a:off x="8362122" y="2874137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MUZEUL LUVRE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3B1AEE4-60DA-46DE-8870-6F5CAFFB4227}"/>
              </a:ext>
            </a:extLst>
          </p:cNvPr>
          <p:cNvCxnSpPr>
            <a:cxnSpLocks/>
          </p:cNvCxnSpPr>
          <p:nvPr/>
        </p:nvCxnSpPr>
        <p:spPr>
          <a:xfrm>
            <a:off x="7341704" y="2741752"/>
            <a:ext cx="874644" cy="3411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5B3D2CB-A5D6-4DD3-BD37-81B81C328438}"/>
              </a:ext>
            </a:extLst>
          </p:cNvPr>
          <p:cNvSpPr txBox="1"/>
          <p:nvPr/>
        </p:nvSpPr>
        <p:spPr>
          <a:xfrm>
            <a:off x="7951304" y="6344479"/>
            <a:ext cx="275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PALATUL VERSAILLES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ABADFC8-60B1-4656-BEA6-4BA5345B2CA4}"/>
              </a:ext>
            </a:extLst>
          </p:cNvPr>
          <p:cNvCxnSpPr>
            <a:endCxn id="18" idx="1"/>
          </p:cNvCxnSpPr>
          <p:nvPr/>
        </p:nvCxnSpPr>
        <p:spPr>
          <a:xfrm>
            <a:off x="7341704" y="6175513"/>
            <a:ext cx="609600" cy="3536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D81E18-AB2B-4DFD-9A06-29E40F4A920F}"/>
              </a:ext>
            </a:extLst>
          </p:cNvPr>
          <p:cNvSpPr txBox="1"/>
          <p:nvPr/>
        </p:nvSpPr>
        <p:spPr>
          <a:xfrm>
            <a:off x="4729921" y="3931583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CENTRUL POMPIDOU 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985DE6B-1ED3-48B2-BD5D-8082E2E8A64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14274" y="4323684"/>
            <a:ext cx="739022" cy="6934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2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94AA9-A035-4AB0-AE2D-87BA0207F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" y="119270"/>
            <a:ext cx="419100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2FC4D0-AA74-4CDC-AAA7-B3701C5FCC5A}"/>
              </a:ext>
            </a:extLst>
          </p:cNvPr>
          <p:cNvSpPr txBox="1"/>
          <p:nvPr/>
        </p:nvSpPr>
        <p:spPr>
          <a:xfrm>
            <a:off x="4715622" y="886168"/>
            <a:ext cx="27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CATEDRALA NOTRE-DAME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6D2CFD-BE02-4305-ABED-A458F585CF4D}"/>
              </a:ext>
            </a:extLst>
          </p:cNvPr>
          <p:cNvCxnSpPr>
            <a:cxnSpLocks/>
          </p:cNvCxnSpPr>
          <p:nvPr/>
        </p:nvCxnSpPr>
        <p:spPr>
          <a:xfrm flipV="1">
            <a:off x="4143294" y="1082471"/>
            <a:ext cx="649357" cy="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1F7DF-3120-4DFA-8D22-0F1270C9B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17" y="0"/>
            <a:ext cx="4191000" cy="317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612820-D6FD-4471-A9DD-9FA727D6EA26}"/>
              </a:ext>
            </a:extLst>
          </p:cNvPr>
          <p:cNvSpPr txBox="1"/>
          <p:nvPr/>
        </p:nvSpPr>
        <p:spPr>
          <a:xfrm>
            <a:off x="8415133" y="3244334"/>
            <a:ext cx="360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MANASTIREA MONT SAINT MICHEL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9A65CD6-3161-4942-9625-E5CBCC2E6682}"/>
              </a:ext>
            </a:extLst>
          </p:cNvPr>
          <p:cNvCxnSpPr>
            <a:cxnSpLocks/>
          </p:cNvCxnSpPr>
          <p:nvPr/>
        </p:nvCxnSpPr>
        <p:spPr>
          <a:xfrm>
            <a:off x="8046221" y="3171826"/>
            <a:ext cx="368912" cy="2571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12D3A19-C40B-4F34-86F8-8EAEEB587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" y="3410814"/>
            <a:ext cx="4191000" cy="278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92DA6E-FE9D-4C38-894D-25CE2C54CE15}"/>
              </a:ext>
            </a:extLst>
          </p:cNvPr>
          <p:cNvSpPr txBox="1"/>
          <p:nvPr/>
        </p:nvSpPr>
        <p:spPr>
          <a:xfrm flipH="1">
            <a:off x="1688988" y="6192114"/>
            <a:ext cx="400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DE LA CONCORDE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66A9A79-86B6-44AE-8DB5-3FD14778F9ED}"/>
              </a:ext>
            </a:extLst>
          </p:cNvPr>
          <p:cNvCxnSpPr/>
          <p:nvPr/>
        </p:nvCxnSpPr>
        <p:spPr>
          <a:xfrm>
            <a:off x="993913" y="6210300"/>
            <a:ext cx="569844" cy="1664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DB9C6F0-35DB-4585-A2B8-5267CA0B2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91" y="3629981"/>
            <a:ext cx="3551412" cy="2663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1E1EE0-AE39-46B9-8173-BF0B4053C53D}"/>
              </a:ext>
            </a:extLst>
          </p:cNvPr>
          <p:cNvSpPr txBox="1"/>
          <p:nvPr/>
        </p:nvSpPr>
        <p:spPr>
          <a:xfrm>
            <a:off x="8954033" y="4148795"/>
            <a:ext cx="166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 PANTHEON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5E62B2-16D8-403B-8018-C5AC800D9F4A}"/>
              </a:ext>
            </a:extLst>
          </p:cNvPr>
          <p:cNvCxnSpPr/>
          <p:nvPr/>
        </p:nvCxnSpPr>
        <p:spPr>
          <a:xfrm>
            <a:off x="8590303" y="4333461"/>
            <a:ext cx="328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4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8DDE1-E90F-4A03-838A-C4830E4D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7" y="11523"/>
            <a:ext cx="7752522" cy="3101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8B214-A5BF-40A5-94B4-FBB817831347}"/>
              </a:ext>
            </a:extLst>
          </p:cNvPr>
          <p:cNvSpPr txBox="1"/>
          <p:nvPr/>
        </p:nvSpPr>
        <p:spPr>
          <a:xfrm>
            <a:off x="8295861" y="1192696"/>
            <a:ext cx="29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DISNEYLAND PARIS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71949B-E278-4547-9302-4E83720EED52}"/>
              </a:ext>
            </a:extLst>
          </p:cNvPr>
          <p:cNvCxnSpPr>
            <a:cxnSpLocks/>
          </p:cNvCxnSpPr>
          <p:nvPr/>
        </p:nvCxnSpPr>
        <p:spPr>
          <a:xfrm>
            <a:off x="7752522" y="1430371"/>
            <a:ext cx="543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6740EB5-A722-4169-9200-A121A56D6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14" y="3112532"/>
            <a:ext cx="5219700" cy="3610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7E06D9-D21C-453D-82E8-E1A80E920266}"/>
              </a:ext>
            </a:extLst>
          </p:cNvPr>
          <p:cNvSpPr txBox="1"/>
          <p:nvPr/>
        </p:nvSpPr>
        <p:spPr>
          <a:xfrm>
            <a:off x="4154556" y="5062330"/>
            <a:ext cx="359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L’ARC DE TRIUMF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6E3EB2-6DDA-48A7-A689-2B8E39D4A608}"/>
              </a:ext>
            </a:extLst>
          </p:cNvPr>
          <p:cNvCxnSpPr>
            <a:cxnSpLocks/>
          </p:cNvCxnSpPr>
          <p:nvPr/>
        </p:nvCxnSpPr>
        <p:spPr>
          <a:xfrm flipH="1">
            <a:off x="5950225" y="5247861"/>
            <a:ext cx="1022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28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5230-5182-4168-AA6D-32FB86D3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Pozitia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geografica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FE0C4-9B11-420D-B2AC-D3100AF1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5257800" cy="3880773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Franța</a:t>
            </a:r>
            <a:r>
              <a:rPr lang="en-US" sz="2000" dirty="0"/>
              <a:t> </a:t>
            </a:r>
            <a:r>
              <a:rPr lang="en-US" sz="2000" dirty="0" err="1"/>
              <a:t>metropolitană</a:t>
            </a:r>
            <a:r>
              <a:rPr lang="en-US" sz="2000" dirty="0"/>
              <a:t> se </a:t>
            </a:r>
            <a:r>
              <a:rPr lang="en-US" sz="2000" dirty="0" err="1"/>
              <a:t>află</a:t>
            </a:r>
            <a:r>
              <a:rPr lang="en-US" sz="2000" dirty="0"/>
              <a:t> la una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extremitățile</a:t>
            </a:r>
            <a:r>
              <a:rPr lang="en-US" sz="2000" dirty="0"/>
              <a:t> </a:t>
            </a:r>
            <a:r>
              <a:rPr lang="en-US" sz="2000" dirty="0" err="1"/>
              <a:t>vestice</a:t>
            </a:r>
            <a:r>
              <a:rPr lang="en-US" sz="2000" dirty="0"/>
              <a:t> ale </a:t>
            </a:r>
            <a:r>
              <a:rPr lang="en-US" sz="2000" dirty="0" err="1"/>
              <a:t>Europei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 Are </a:t>
            </a:r>
            <a:r>
              <a:rPr lang="en-US" sz="2000" dirty="0" err="1"/>
              <a:t>ieșire</a:t>
            </a:r>
            <a:r>
              <a:rPr lang="en-US" sz="2000" dirty="0"/>
              <a:t> la </a:t>
            </a:r>
            <a:r>
              <a:rPr lang="en-US" sz="2000" dirty="0" err="1"/>
              <a:t>Marea</a:t>
            </a:r>
            <a:r>
              <a:rPr lang="en-US" sz="2000" dirty="0"/>
              <a:t> </a:t>
            </a:r>
            <a:r>
              <a:rPr lang="en-US" sz="2000" dirty="0" err="1"/>
              <a:t>Nordului</a:t>
            </a:r>
            <a:r>
              <a:rPr lang="en-US" sz="2000" dirty="0"/>
              <a:t>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nord</a:t>
            </a:r>
            <a:r>
              <a:rPr lang="en-US" sz="2000" dirty="0"/>
              <a:t>, la </a:t>
            </a:r>
            <a:r>
              <a:rPr lang="en-US" sz="2000" dirty="0" err="1"/>
              <a:t>Canalul</a:t>
            </a:r>
            <a:r>
              <a:rPr lang="en-US" sz="2000" dirty="0"/>
              <a:t> </a:t>
            </a:r>
            <a:r>
              <a:rPr lang="en-US" sz="2000" dirty="0" err="1"/>
              <a:t>Mânecii</a:t>
            </a:r>
            <a:r>
              <a:rPr lang="en-US" sz="2000" dirty="0"/>
              <a:t>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nord</a:t>
            </a:r>
            <a:r>
              <a:rPr lang="en-US" sz="2000" dirty="0"/>
              <a:t>-vest, la </a:t>
            </a:r>
            <a:r>
              <a:rPr lang="en-US" sz="2000" dirty="0" err="1"/>
              <a:t>Oceanul</a:t>
            </a:r>
            <a:r>
              <a:rPr lang="en-US" sz="2000" dirty="0"/>
              <a:t> Atlantic </a:t>
            </a:r>
            <a:r>
              <a:rPr lang="en-US" sz="2000" dirty="0" err="1"/>
              <a:t>către</a:t>
            </a:r>
            <a:r>
              <a:rPr lang="en-US" sz="2000" dirty="0"/>
              <a:t> vest </a:t>
            </a:r>
            <a:r>
              <a:rPr lang="en-US" sz="2000" dirty="0" err="1"/>
              <a:t>și</a:t>
            </a:r>
            <a:r>
              <a:rPr lang="en-US" sz="2000" dirty="0"/>
              <a:t> la </a:t>
            </a:r>
            <a:r>
              <a:rPr lang="en-US" sz="2000" dirty="0" err="1"/>
              <a:t>Marea</a:t>
            </a:r>
            <a:r>
              <a:rPr lang="en-US" sz="2000" dirty="0"/>
              <a:t> </a:t>
            </a:r>
            <a:r>
              <a:rPr lang="en-US" sz="2000" dirty="0" err="1"/>
              <a:t>Mediterană</a:t>
            </a:r>
            <a:r>
              <a:rPr lang="en-US" sz="2000" dirty="0"/>
              <a:t>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sud-est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 Se </a:t>
            </a:r>
            <a:r>
              <a:rPr lang="en-US" sz="2000" dirty="0" err="1"/>
              <a:t>învecinează</a:t>
            </a:r>
            <a:r>
              <a:rPr lang="en-US" sz="2000" dirty="0"/>
              <a:t> cu </a:t>
            </a:r>
            <a:r>
              <a:rPr lang="en-US" sz="2000" dirty="0" err="1"/>
              <a:t>Belgia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Luxemburg la </a:t>
            </a:r>
            <a:r>
              <a:rPr lang="en-US" sz="2000" dirty="0" err="1"/>
              <a:t>nord-est</a:t>
            </a:r>
            <a:r>
              <a:rPr lang="en-US" sz="2000" dirty="0"/>
              <a:t>, cu Germania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Elveția</a:t>
            </a:r>
            <a:r>
              <a:rPr lang="en-US" sz="2000" dirty="0"/>
              <a:t> la </a:t>
            </a:r>
            <a:r>
              <a:rPr lang="en-US" sz="2000" dirty="0" err="1"/>
              <a:t>est</a:t>
            </a:r>
            <a:r>
              <a:rPr lang="en-US" sz="2000" dirty="0"/>
              <a:t>, cu Italia </a:t>
            </a:r>
            <a:r>
              <a:rPr lang="en-US" sz="2000" dirty="0" err="1"/>
              <a:t>și</a:t>
            </a:r>
            <a:r>
              <a:rPr lang="en-US" sz="2000" dirty="0"/>
              <a:t> cu Monaco la </a:t>
            </a:r>
            <a:r>
              <a:rPr lang="en-US" sz="2000" dirty="0" err="1"/>
              <a:t>sud-est</a:t>
            </a:r>
            <a:r>
              <a:rPr lang="en-US" sz="2000" dirty="0"/>
              <a:t>, cu </a:t>
            </a:r>
            <a:r>
              <a:rPr lang="en-US" sz="2000" dirty="0" err="1"/>
              <a:t>Spania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cu Andorra la </a:t>
            </a:r>
            <a:r>
              <a:rPr lang="en-US" sz="2000" dirty="0" err="1"/>
              <a:t>sud</a:t>
            </a:r>
            <a:r>
              <a:rPr lang="en-US" sz="2000" dirty="0"/>
              <a:t>-vest;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83180-5E41-4679-B48E-BD8B7897F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16" y="1828800"/>
            <a:ext cx="5533050" cy="4117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19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04EFB-889A-48BC-8593-97A92735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67" y="0"/>
            <a:ext cx="5433391" cy="3629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A5306-AEAB-4146-BF39-19A57D833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2" y="3202738"/>
            <a:ext cx="6208571" cy="365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DB122F-30CB-4ABD-A75E-AD5C1BD7DD64}"/>
              </a:ext>
            </a:extLst>
          </p:cNvPr>
          <p:cNvSpPr txBox="1"/>
          <p:nvPr/>
        </p:nvSpPr>
        <p:spPr>
          <a:xfrm>
            <a:off x="8521075" y="3909392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TGV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DA534A5-D340-4993-AB6D-C0127C951AC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7977809" y="3629096"/>
            <a:ext cx="543266" cy="4649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BF941A-4031-4052-88ED-213642EF9CC2}"/>
              </a:ext>
            </a:extLst>
          </p:cNvPr>
          <p:cNvSpPr txBox="1"/>
          <p:nvPr/>
        </p:nvSpPr>
        <p:spPr>
          <a:xfrm>
            <a:off x="271742" y="2027583"/>
            <a:ext cx="657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AEROPORTUL CHARLES DE GAULLE(</a:t>
            </a:r>
            <a:r>
              <a:rPr lang="en-US" dirty="0" err="1"/>
              <a:t>harta</a:t>
            </a:r>
            <a:r>
              <a:rPr lang="en-US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70D8E9-7D70-4310-8E9E-0AE85924B2A4}"/>
              </a:ext>
            </a:extLst>
          </p:cNvPr>
          <p:cNvCxnSpPr/>
          <p:nvPr/>
        </p:nvCxnSpPr>
        <p:spPr>
          <a:xfrm>
            <a:off x="2743200" y="2425148"/>
            <a:ext cx="0" cy="662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8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042E-966D-47B8-9F55-D96362FE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>
                <a:latin typeface="Cooper Black" panose="0208090404030B020404" pitchFamily="18" charset="0"/>
              </a:rPr>
              <a:t>BIBLIOGRAFIE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8681-18CB-4FC9-A3A6-08DBCBE4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8" y="1709646"/>
            <a:ext cx="8596668" cy="445224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https://ro.wikipedia.org/wiki/Fran%C8%9Ba</a:t>
            </a:r>
            <a:endParaRPr lang="en-US" dirty="0"/>
          </a:p>
          <a:p>
            <a:r>
              <a:rPr lang="en-US" dirty="0">
                <a:hlinkClick r:id="rId3"/>
              </a:rPr>
              <a:t>https://sites.google.com/site/floaredecoltalbastraa/relieful-frantei</a:t>
            </a:r>
            <a:endParaRPr lang="en-US" dirty="0"/>
          </a:p>
          <a:p>
            <a:r>
              <a:rPr lang="en-US" dirty="0">
                <a:hlinkClick r:id="rId4"/>
              </a:rPr>
              <a:t>https://www.globi.ro/franta/clima</a:t>
            </a:r>
            <a:endParaRPr lang="en-US" dirty="0"/>
          </a:p>
          <a:p>
            <a:r>
              <a:rPr lang="en-US" dirty="0">
                <a:hlinkClick r:id="rId5"/>
              </a:rPr>
              <a:t>https://sites.google.com/site/floaredecoltalbastraa/hidrografia-frantei</a:t>
            </a:r>
            <a:endParaRPr lang="en-US" dirty="0"/>
          </a:p>
          <a:p>
            <a:r>
              <a:rPr lang="en-US" dirty="0">
                <a:hlinkClick r:id="rId6"/>
              </a:rPr>
              <a:t>https://sites.google.com/site/floaredecoltalbastraa/vegetatia-fauna-si-solurile</a:t>
            </a:r>
            <a:endParaRPr lang="en-US" dirty="0"/>
          </a:p>
          <a:p>
            <a:r>
              <a:rPr lang="en-US" dirty="0">
                <a:hlinkClick r:id="rId7"/>
              </a:rPr>
              <a:t>https://ro.wikipedia.org/wiki/Fran%C8%9Ba#Demografie</a:t>
            </a:r>
            <a:endParaRPr lang="en-US" dirty="0"/>
          </a:p>
          <a:p>
            <a:r>
              <a:rPr lang="en-US" dirty="0">
                <a:hlinkClick r:id="rId8"/>
              </a:rPr>
              <a:t>https://ro.wikipedia.org/wiki/Fran%C8%9Ba#Agricultura_%C8%99i_industria_agroalimentar%C4%83</a:t>
            </a:r>
            <a:endParaRPr lang="en-US" dirty="0"/>
          </a:p>
          <a:p>
            <a:r>
              <a:rPr lang="en-US" dirty="0">
                <a:hlinkClick r:id="rId9"/>
              </a:rPr>
              <a:t>https://ro.wikipedia.org/wiki/Transportul_%C3%AEn_Fran%C8%9Ba</a:t>
            </a:r>
            <a:endParaRPr lang="en-US" dirty="0"/>
          </a:p>
          <a:p>
            <a:r>
              <a:rPr lang="en-US" dirty="0">
                <a:hlinkClick r:id="rId10"/>
              </a:rPr>
              <a:t>https://www.insee.fr/en/statistiques?theme=27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D72D2-6C56-F57F-BD68-E4CCA9D49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00" y="2692399"/>
            <a:ext cx="8029448" cy="3395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7200" dirty="0">
                <a:latin typeface="Algerian" panose="04020705040A02060702" pitchFamily="82" charset="0"/>
              </a:rPr>
              <a:t>MULȚUMESC!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4" name="Picture 4" descr="Pin by Pina colada on emoji | Animated emojis, Animated emoticons, Funny  emoji faces">
            <a:extLst>
              <a:ext uri="{FF2B5EF4-FFF2-40B4-BE49-F238E27FC236}">
                <a16:creationId xmlns:a16="http://schemas.microsoft.com/office/drawing/2014/main" id="{E92EDFA3-90BF-A3AD-3D13-E6E8ED06F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49" y="2692399"/>
            <a:ext cx="1007617" cy="10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2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58BD-162C-4077-945C-20690A8B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Relieful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95FF-F4CA-4820-928A-0CD46BB2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45733"/>
            <a:ext cx="11091333" cy="4821957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Teritoriul</a:t>
            </a:r>
            <a:r>
              <a:rPr lang="en-US" dirty="0"/>
              <a:t> metropolitan al </a:t>
            </a:r>
            <a:r>
              <a:rPr lang="en-US" dirty="0" err="1"/>
              <a:t>Franței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de relief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peisaje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 </a:t>
            </a:r>
            <a:r>
              <a:rPr lang="en-US" dirty="0" err="1"/>
              <a:t>deosebit</a:t>
            </a:r>
            <a:r>
              <a:rPr lang="en-US" dirty="0"/>
              <a:t> de </a:t>
            </a:r>
            <a:r>
              <a:rPr lang="en-US" dirty="0" err="1"/>
              <a:t>variat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Mari </a:t>
            </a:r>
            <a:r>
              <a:rPr lang="en-US" dirty="0" err="1"/>
              <a:t>părți</a:t>
            </a:r>
            <a:r>
              <a:rPr lang="en-US" dirty="0"/>
              <a:t> din </a:t>
            </a:r>
            <a:r>
              <a:rPr lang="en-US" dirty="0" err="1"/>
              <a:t>teritoriul</a:t>
            </a:r>
            <a:r>
              <a:rPr lang="en-US" dirty="0"/>
              <a:t> actual al </a:t>
            </a:r>
            <a:r>
              <a:rPr lang="en-US" dirty="0" err="1"/>
              <a:t>Franței</a:t>
            </a:r>
            <a:r>
              <a:rPr lang="en-US" dirty="0"/>
              <a:t> s-au </a:t>
            </a:r>
            <a:r>
              <a:rPr lang="en-US" dirty="0" err="1"/>
              <a:t>înălțat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episoade</a:t>
            </a:r>
            <a:r>
              <a:rPr lang="en-US" dirty="0"/>
              <a:t> </a:t>
            </a:r>
            <a:r>
              <a:rPr lang="en-US" dirty="0" err="1"/>
              <a:t>tectonice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orogeneza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hercinică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din </a:t>
            </a:r>
            <a:r>
              <a:rPr lang="en-US" dirty="0" err="1"/>
              <a:t>paleozoic</a:t>
            </a:r>
            <a:r>
              <a:rPr lang="en-US" dirty="0"/>
              <a:t>, care </a:t>
            </a:r>
            <a:r>
              <a:rPr lang="en-US" dirty="0" err="1"/>
              <a:t>stă</a:t>
            </a:r>
            <a:r>
              <a:rPr lang="en-US" dirty="0"/>
              <a:t> la </a:t>
            </a:r>
            <a:r>
              <a:rPr lang="en-US" dirty="0" err="1"/>
              <a:t>originea</a:t>
            </a:r>
            <a:r>
              <a:rPr lang="en-US" dirty="0"/>
              <a:t> </a:t>
            </a:r>
            <a:r>
              <a:rPr lang="en-US" dirty="0" err="1"/>
              <a:t>masivelor</a:t>
            </a:r>
            <a:r>
              <a:rPr lang="en-US" dirty="0"/>
              <a:t> Armorican, Central, </a:t>
            </a:r>
            <a:r>
              <a:rPr lang="en-US" dirty="0" err="1"/>
              <a:t>Morvan</a:t>
            </a:r>
            <a:r>
              <a:rPr lang="en-US" dirty="0"/>
              <a:t>, </a:t>
            </a:r>
            <a:r>
              <a:rPr lang="en-US" dirty="0" err="1"/>
              <a:t>Vosgi</a:t>
            </a:r>
            <a:r>
              <a:rPr lang="en-US" dirty="0"/>
              <a:t>, </a:t>
            </a:r>
            <a:r>
              <a:rPr lang="en-US" dirty="0" err="1"/>
              <a:t>Ardeni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Corsican;</a:t>
            </a:r>
          </a:p>
          <a:p>
            <a:pPr algn="just"/>
            <a:r>
              <a:rPr lang="en-US" dirty="0" err="1"/>
              <a:t>Alpii</a:t>
            </a:r>
            <a:r>
              <a:rPr lang="en-US" dirty="0"/>
              <a:t> </a:t>
            </a:r>
            <a:r>
              <a:rPr lang="en-US" dirty="0" err="1"/>
              <a:t>ating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4.810 m</a:t>
            </a:r>
            <a:r>
              <a:rPr lang="en-US" dirty="0"/>
              <a:t> </a:t>
            </a:r>
            <a:r>
              <a:rPr lang="en-US" dirty="0" err="1"/>
              <a:t>altitudine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Mont Blanc (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înalt</a:t>
            </a:r>
            <a:r>
              <a:rPr lang="en-US" dirty="0"/>
              <a:t> </a:t>
            </a:r>
            <a:r>
              <a:rPr lang="en-US" dirty="0" err="1"/>
              <a:t>punct</a:t>
            </a:r>
            <a:r>
              <a:rPr lang="en-US" dirty="0"/>
              <a:t> al </a:t>
            </a:r>
            <a:r>
              <a:rPr lang="en-US" dirty="0" err="1"/>
              <a:t>Franței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masive</a:t>
            </a:r>
            <a:r>
              <a:rPr lang="en-US" dirty="0"/>
              <a:t> </a:t>
            </a:r>
            <a:r>
              <a:rPr lang="en-US" dirty="0" err="1"/>
              <a:t>delimitează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bazine</a:t>
            </a:r>
            <a:r>
              <a:rPr lang="en-US" dirty="0"/>
              <a:t> </a:t>
            </a:r>
            <a:r>
              <a:rPr lang="en-US" dirty="0" err="1"/>
              <a:t>sedimentare</a:t>
            </a:r>
            <a:r>
              <a:rPr lang="en-US" dirty="0"/>
              <a:t>,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bazinul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Aquitaniei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-vest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Bazinul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Parisului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în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nord</a:t>
            </a:r>
            <a:r>
              <a:rPr lang="en-US" dirty="0"/>
              <a:t> — </a:t>
            </a:r>
            <a:r>
              <a:rPr lang="en-US" dirty="0" err="1"/>
              <a:t>acesta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 </a:t>
            </a:r>
            <a:r>
              <a:rPr lang="en-US" dirty="0" err="1"/>
              <a:t>cuprinzând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regiuni</a:t>
            </a:r>
            <a:r>
              <a:rPr lang="en-US" dirty="0"/>
              <a:t> cu </a:t>
            </a:r>
            <a:r>
              <a:rPr lang="en-US" dirty="0" err="1"/>
              <a:t>soluri</a:t>
            </a:r>
            <a:r>
              <a:rPr lang="en-US" dirty="0"/>
              <a:t> </a:t>
            </a:r>
            <a:r>
              <a:rPr lang="en-US" dirty="0" err="1"/>
              <a:t>deosebit</a:t>
            </a:r>
            <a:r>
              <a:rPr lang="en-US" dirty="0"/>
              <a:t> de fertile,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platourile</a:t>
            </a:r>
            <a:r>
              <a:rPr lang="en-US" dirty="0"/>
              <a:t> cu </a:t>
            </a:r>
            <a:r>
              <a:rPr lang="en-US" dirty="0" err="1"/>
              <a:t>soluri</a:t>
            </a:r>
            <a:r>
              <a:rPr lang="en-US" dirty="0"/>
              <a:t> </a:t>
            </a:r>
            <a:r>
              <a:rPr lang="en-US" dirty="0" err="1"/>
              <a:t>acide</a:t>
            </a:r>
            <a:r>
              <a:rPr lang="en-US" dirty="0"/>
              <a:t> din </a:t>
            </a:r>
            <a:r>
              <a:rPr lang="en-US" dirty="0" err="1"/>
              <a:t>Beauce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Brie; </a:t>
            </a:r>
          </a:p>
          <a:p>
            <a:pPr algn="just"/>
            <a:r>
              <a:rPr lang="en-US" dirty="0" err="1"/>
              <a:t>În</a:t>
            </a:r>
            <a:r>
              <a:rPr lang="en-US" dirty="0"/>
              <a:t> rest,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căi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 de </a:t>
            </a:r>
            <a:r>
              <a:rPr lang="en-US" dirty="0" err="1"/>
              <a:t>trecere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valea</a:t>
            </a:r>
            <a:r>
              <a:rPr lang="en-US" dirty="0"/>
              <a:t> </a:t>
            </a:r>
            <a:r>
              <a:rPr lang="en-US" dirty="0" err="1"/>
              <a:t>Ronului</a:t>
            </a:r>
            <a:r>
              <a:rPr lang="en-US" dirty="0"/>
              <a:t>, permit </a:t>
            </a:r>
            <a:r>
              <a:rPr lang="en-US" dirty="0" err="1"/>
              <a:t>comunicații</a:t>
            </a:r>
            <a:r>
              <a:rPr lang="en-US" dirty="0"/>
              <a:t> facile;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litorale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peisaje</a:t>
            </a:r>
            <a:r>
              <a:rPr lang="en-US" dirty="0"/>
              <a:t> diverse: </a:t>
            </a:r>
            <a:r>
              <a:rPr lang="en-US" dirty="0" err="1"/>
              <a:t>maluri</a:t>
            </a:r>
            <a:r>
              <a:rPr lang="en-US" dirty="0"/>
              <a:t> </a:t>
            </a:r>
            <a:r>
              <a:rPr lang="en-US" dirty="0" err="1"/>
              <a:t>abrupte</a:t>
            </a:r>
            <a:r>
              <a:rPr lang="en-US" dirty="0"/>
              <a:t> ale </a:t>
            </a:r>
            <a:r>
              <a:rPr lang="en-US" dirty="0" err="1"/>
              <a:t>masivelor</a:t>
            </a:r>
            <a:r>
              <a:rPr lang="en-US" dirty="0"/>
              <a:t> </a:t>
            </a:r>
            <a:r>
              <a:rPr lang="en-US" dirty="0" err="1"/>
              <a:t>muntoase</a:t>
            </a:r>
            <a:r>
              <a:rPr lang="en-US" dirty="0"/>
              <a:t> (</a:t>
            </a:r>
            <a:r>
              <a:rPr lang="en-US" dirty="0" err="1"/>
              <a:t>Coasta</a:t>
            </a:r>
            <a:r>
              <a:rPr lang="en-US" dirty="0"/>
              <a:t> de Azur, de </a:t>
            </a:r>
            <a:r>
              <a:rPr lang="en-US" dirty="0" err="1"/>
              <a:t>exemplu</a:t>
            </a:r>
            <a:r>
              <a:rPr lang="en-US" dirty="0"/>
              <a:t>), </a:t>
            </a:r>
            <a:r>
              <a:rPr lang="en-US" dirty="0" err="1"/>
              <a:t>câmpii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termină</a:t>
            </a:r>
            <a:r>
              <a:rPr lang="en-US" dirty="0"/>
              <a:t> cu </a:t>
            </a:r>
            <a:r>
              <a:rPr lang="en-US" dirty="0" err="1"/>
              <a:t>faleze</a:t>
            </a:r>
            <a:r>
              <a:rPr lang="en-US" dirty="0"/>
              <a:t> (</a:t>
            </a:r>
            <a:r>
              <a:rPr lang="en-US" dirty="0" err="1"/>
              <a:t>Coasta</a:t>
            </a:r>
            <a:r>
              <a:rPr lang="en-US" dirty="0"/>
              <a:t> de </a:t>
            </a:r>
            <a:r>
              <a:rPr lang="en-US" dirty="0" err="1"/>
              <a:t>Alabastru</a:t>
            </a:r>
            <a:r>
              <a:rPr lang="en-US" dirty="0"/>
              <a:t>), </a:t>
            </a:r>
            <a:r>
              <a:rPr lang="en-US" dirty="0" err="1"/>
              <a:t>regiuni</a:t>
            </a:r>
            <a:r>
              <a:rPr lang="en-US" dirty="0"/>
              <a:t> </a:t>
            </a:r>
            <a:r>
              <a:rPr lang="en-US" dirty="0" err="1"/>
              <a:t>umede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forestiere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Sologne</a:t>
            </a:r>
            <a:r>
              <a:rPr lang="en-US" dirty="0"/>
              <a:t>⁠(d)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câmpii</a:t>
            </a:r>
            <a:r>
              <a:rPr lang="en-US" dirty="0"/>
              <a:t> </a:t>
            </a:r>
            <a:r>
              <a:rPr lang="en-US" dirty="0" err="1"/>
              <a:t>nisipoase</a:t>
            </a:r>
            <a:r>
              <a:rPr lang="en-US" dirty="0"/>
              <a:t> (</a:t>
            </a:r>
            <a:r>
              <a:rPr lang="en-US" dirty="0" err="1"/>
              <a:t>Câmpia</a:t>
            </a:r>
            <a:r>
              <a:rPr lang="en-US" dirty="0"/>
              <a:t> Languedoc);</a:t>
            </a:r>
          </a:p>
        </p:txBody>
      </p:sp>
    </p:spTree>
    <p:extLst>
      <p:ext uri="{BB962C8B-B14F-4D97-AF65-F5344CB8AC3E}">
        <p14:creationId xmlns:p14="http://schemas.microsoft.com/office/powerpoint/2010/main" val="191607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F33E0-E72D-4463-AA7B-6BBAB7CFD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5" y="0"/>
            <a:ext cx="3753134" cy="3584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C0699-3B9E-49E4-911A-8BDCAABF5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12" y="117354"/>
            <a:ext cx="5529253" cy="3103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866A10-47BF-4014-8DF3-59B4E3FE877D}"/>
              </a:ext>
            </a:extLst>
          </p:cNvPr>
          <p:cNvSpPr txBox="1"/>
          <p:nvPr/>
        </p:nvSpPr>
        <p:spPr>
          <a:xfrm>
            <a:off x="8338781" y="3449474"/>
            <a:ext cx="494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 BLANC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EEA36-C249-45BE-A6E1-5917704ACD4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7670042" y="3634140"/>
            <a:ext cx="668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DAE54-AA0A-4269-9382-A6DA037F0931}"/>
              </a:ext>
            </a:extLst>
          </p:cNvPr>
          <p:cNvCxnSpPr/>
          <p:nvPr/>
        </p:nvCxnSpPr>
        <p:spPr>
          <a:xfrm>
            <a:off x="7670042" y="3220870"/>
            <a:ext cx="0" cy="413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5D58094-6881-4CAD-A555-A7610791D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6" y="3703864"/>
            <a:ext cx="3918613" cy="293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8BB41F-C564-493B-9B06-2DFFC51F1BE2}"/>
              </a:ext>
            </a:extLst>
          </p:cNvPr>
          <p:cNvSpPr txBox="1"/>
          <p:nvPr/>
        </p:nvSpPr>
        <p:spPr>
          <a:xfrm>
            <a:off x="4521959" y="4804012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 D’OR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9077C87-6D98-47DB-8E97-EEE5452FAAD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444559" y="4217158"/>
            <a:ext cx="760761" cy="5868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2B51699-29F1-434D-B681-8156994C9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53" y="4003472"/>
            <a:ext cx="4551712" cy="2731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ABE7CA-5E45-4560-B372-CF4E91CB87D1}"/>
              </a:ext>
            </a:extLst>
          </p:cNvPr>
          <p:cNvSpPr txBox="1"/>
          <p:nvPr/>
        </p:nvSpPr>
        <p:spPr>
          <a:xfrm>
            <a:off x="5704764" y="629161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COTE D’AZUR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737F2AC-F506-4F0D-9AB3-F042123D8ED0}"/>
              </a:ext>
            </a:extLst>
          </p:cNvPr>
          <p:cNvCxnSpPr>
            <a:cxnSpLocks/>
          </p:cNvCxnSpPr>
          <p:nvPr/>
        </p:nvCxnSpPr>
        <p:spPr>
          <a:xfrm rot="5400000">
            <a:off x="6307506" y="5193852"/>
            <a:ext cx="995442" cy="9544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9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B1A9-DB0A-4842-BB5D-A986F87F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Clima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2443-CC3F-497A-864A-75F3B49B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1710267"/>
            <a:ext cx="11171951" cy="2697553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Franței</a:t>
            </a:r>
            <a:r>
              <a:rPr lang="en-US" dirty="0"/>
              <a:t> </a:t>
            </a:r>
            <a:r>
              <a:rPr lang="en-US" dirty="0" err="1"/>
              <a:t>variază</a:t>
            </a:r>
            <a:r>
              <a:rPr lang="en-US" dirty="0"/>
              <a:t> de la </a:t>
            </a:r>
            <a:r>
              <a:rPr lang="en-US" dirty="0" err="1"/>
              <a:t>regiune</a:t>
            </a:r>
            <a:r>
              <a:rPr lang="en-US" dirty="0"/>
              <a:t> la </a:t>
            </a:r>
            <a:r>
              <a:rPr lang="en-US" dirty="0" err="1"/>
              <a:t>regiune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Regiunile</a:t>
            </a:r>
            <a:r>
              <a:rPr lang="en-US" dirty="0"/>
              <a:t> </a:t>
            </a:r>
            <a:r>
              <a:rPr lang="en-US" dirty="0" err="1"/>
              <a:t>adiacente</a:t>
            </a:r>
            <a:r>
              <a:rPr lang="en-US" dirty="0"/>
              <a:t> </a:t>
            </a:r>
            <a:r>
              <a:rPr lang="en-US" dirty="0" err="1"/>
              <a:t>coastei</a:t>
            </a:r>
            <a:r>
              <a:rPr lang="en-US" dirty="0"/>
              <a:t> </a:t>
            </a:r>
            <a:r>
              <a:rPr lang="en-US" dirty="0" err="1"/>
              <a:t>nordice</a:t>
            </a:r>
            <a:r>
              <a:rPr lang="en-US" dirty="0"/>
              <a:t> </a:t>
            </a:r>
            <a:r>
              <a:rPr lang="en-US" dirty="0" err="1"/>
              <a:t>resimt</a:t>
            </a:r>
            <a:r>
              <a:rPr lang="en-US" dirty="0"/>
              <a:t> un </a:t>
            </a:r>
            <a:r>
              <a:rPr lang="en-US" dirty="0" err="1"/>
              <a:t>climat</a:t>
            </a:r>
            <a:r>
              <a:rPr lang="en-US" dirty="0"/>
              <a:t> </a:t>
            </a:r>
            <a:r>
              <a:rPr lang="en-US" dirty="0" err="1"/>
              <a:t>temperat</a:t>
            </a:r>
            <a:r>
              <a:rPr lang="en-US" dirty="0"/>
              <a:t> similar </a:t>
            </a:r>
            <a:r>
              <a:rPr lang="en-US" dirty="0" err="1"/>
              <a:t>țărilor</a:t>
            </a:r>
            <a:r>
              <a:rPr lang="en-US" dirty="0"/>
              <a:t> </a:t>
            </a:r>
            <a:r>
              <a:rPr lang="en-US" dirty="0" err="1"/>
              <a:t>britanice</a:t>
            </a:r>
            <a:r>
              <a:rPr lang="en-US" dirty="0"/>
              <a:t>, </a:t>
            </a:r>
            <a:r>
              <a:rPr lang="en-US" dirty="0" err="1"/>
              <a:t>iernile</a:t>
            </a:r>
            <a:r>
              <a:rPr lang="en-US" dirty="0"/>
              <a:t> sunt </a:t>
            </a:r>
            <a:r>
              <a:rPr lang="en-US" dirty="0" err="1"/>
              <a:t>blânde</a:t>
            </a:r>
            <a:r>
              <a:rPr lang="en-US" dirty="0"/>
              <a:t> cu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învârt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valorii</a:t>
            </a:r>
            <a:r>
              <a:rPr lang="en-US" dirty="0"/>
              <a:t> de 5 grade Celsius,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verile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calde</a:t>
            </a:r>
            <a:r>
              <a:rPr lang="en-US" dirty="0"/>
              <a:t>, se </a:t>
            </a:r>
            <a:r>
              <a:rPr lang="en-US" dirty="0" err="1"/>
              <a:t>găsesc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21 </a:t>
            </a:r>
            <a:r>
              <a:rPr lang="en-US" dirty="0" err="1"/>
              <a:t>și</a:t>
            </a:r>
            <a:r>
              <a:rPr lang="en-US" dirty="0"/>
              <a:t> 26 grade Celsius;</a:t>
            </a:r>
          </a:p>
          <a:p>
            <a:pPr algn="just"/>
            <a:r>
              <a:rPr lang="en-US" dirty="0" err="1"/>
              <a:t>Centrul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interioare</a:t>
            </a:r>
            <a:r>
              <a:rPr lang="en-US" dirty="0"/>
              <a:t> ale </a:t>
            </a:r>
            <a:r>
              <a:rPr lang="en-US" dirty="0" err="1"/>
              <a:t>Franței</a:t>
            </a:r>
            <a:r>
              <a:rPr lang="en-US" dirty="0"/>
              <a:t> au o </a:t>
            </a:r>
            <a:r>
              <a:rPr lang="en-US" dirty="0" err="1"/>
              <a:t>climă</a:t>
            </a:r>
            <a:r>
              <a:rPr lang="en-US" dirty="0"/>
              <a:t> cu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extreme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variație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amplă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sezoane</a:t>
            </a:r>
            <a:r>
              <a:rPr lang="en-US" dirty="0"/>
              <a:t>, </a:t>
            </a:r>
            <a:r>
              <a:rPr lang="en-US" dirty="0" err="1"/>
              <a:t>iarna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aspră</a:t>
            </a:r>
            <a:r>
              <a:rPr lang="en-US" dirty="0"/>
              <a:t>, cu </a:t>
            </a:r>
            <a:r>
              <a:rPr lang="en-US" dirty="0" err="1"/>
              <a:t>zăpadă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îngheț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verile</a:t>
            </a:r>
            <a:r>
              <a:rPr lang="en-US" dirty="0"/>
              <a:t> sunt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calde</a:t>
            </a:r>
            <a:r>
              <a:rPr lang="en-US" dirty="0"/>
              <a:t>; </a:t>
            </a:r>
            <a:r>
              <a:rPr lang="en-US" dirty="0" err="1"/>
              <a:t>ploile</a:t>
            </a:r>
            <a:r>
              <a:rPr lang="en-US" dirty="0"/>
              <a:t> sunt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frecvente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tind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loc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verii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pot </a:t>
            </a:r>
            <a:r>
              <a:rPr lang="en-US" dirty="0" err="1"/>
              <a:t>întâlni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furtuni</a:t>
            </a:r>
            <a:r>
              <a:rPr lang="en-US" dirty="0"/>
              <a:t> </a:t>
            </a:r>
            <a:r>
              <a:rPr lang="en-US" dirty="0" err="1"/>
              <a:t>însoțite</a:t>
            </a:r>
            <a:r>
              <a:rPr lang="en-US" dirty="0"/>
              <a:t> de </a:t>
            </a:r>
            <a:r>
              <a:rPr lang="en-US" dirty="0" err="1"/>
              <a:t>tunete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fulgere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Coasta</a:t>
            </a:r>
            <a:r>
              <a:rPr lang="en-US" dirty="0"/>
              <a:t> </a:t>
            </a:r>
            <a:r>
              <a:rPr lang="en-US" dirty="0" err="1"/>
              <a:t>mediteraneană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Corsica se </a:t>
            </a:r>
            <a:r>
              <a:rPr lang="en-US" dirty="0" err="1"/>
              <a:t>bucură</a:t>
            </a:r>
            <a:r>
              <a:rPr lang="en-US" dirty="0"/>
              <a:t> de o </a:t>
            </a:r>
            <a:r>
              <a:rPr lang="en-US" dirty="0" err="1"/>
              <a:t>climă</a:t>
            </a:r>
            <a:r>
              <a:rPr lang="en-US" dirty="0"/>
              <a:t> </a:t>
            </a:r>
            <a:r>
              <a:rPr lang="en-US" dirty="0" err="1"/>
              <a:t>tipic</a:t>
            </a:r>
            <a:r>
              <a:rPr lang="en-US" dirty="0"/>
              <a:t> </a:t>
            </a:r>
            <a:r>
              <a:rPr lang="en-US" dirty="0" err="1"/>
              <a:t>mediteraneană</a:t>
            </a:r>
            <a:r>
              <a:rPr lang="en-US" dirty="0"/>
              <a:t>, cu </a:t>
            </a:r>
            <a:r>
              <a:rPr lang="en-US" dirty="0" err="1"/>
              <a:t>zile</a:t>
            </a:r>
            <a:r>
              <a:rPr lang="en-US" dirty="0"/>
              <a:t> de </a:t>
            </a:r>
            <a:r>
              <a:rPr lang="en-US" dirty="0" err="1"/>
              <a:t>vară</a:t>
            </a:r>
            <a:r>
              <a:rPr lang="en-US" dirty="0"/>
              <a:t> </a:t>
            </a:r>
            <a:r>
              <a:rPr lang="en-US" dirty="0" err="1"/>
              <a:t>fierbinți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ierni</a:t>
            </a:r>
            <a:r>
              <a:rPr lang="en-US" dirty="0"/>
              <a:t> </a:t>
            </a:r>
            <a:r>
              <a:rPr lang="en-US" dirty="0" err="1"/>
              <a:t>scurte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blânde</a:t>
            </a:r>
            <a:r>
              <a:rPr lang="en-US" dirty="0"/>
              <a:t>, </a:t>
            </a:r>
            <a:r>
              <a:rPr lang="en-US" dirty="0" err="1"/>
              <a:t>precipitațiile</a:t>
            </a:r>
            <a:r>
              <a:rPr lang="en-US" dirty="0"/>
              <a:t> sunt </a:t>
            </a:r>
            <a:r>
              <a:rPr lang="en-US" dirty="0" err="1"/>
              <a:t>sărace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verii</a:t>
            </a:r>
            <a:r>
              <a:rPr lang="en-US" dirty="0"/>
              <a:t>,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întâmplă</a:t>
            </a:r>
            <a:r>
              <a:rPr lang="en-US" dirty="0"/>
              <a:t>, sunt </a:t>
            </a:r>
            <a:r>
              <a:rPr lang="en-US" dirty="0" err="1"/>
              <a:t>deseori</a:t>
            </a:r>
            <a:r>
              <a:rPr lang="en-US" dirty="0"/>
              <a:t> </a:t>
            </a:r>
            <a:r>
              <a:rPr lang="en-US" dirty="0" err="1"/>
              <a:t>torențiale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Regiunile</a:t>
            </a:r>
            <a:r>
              <a:rPr lang="en-US" dirty="0"/>
              <a:t> montane, </a:t>
            </a:r>
            <a:r>
              <a:rPr lang="en-US" dirty="0" err="1"/>
              <a:t>în</a:t>
            </a:r>
            <a:r>
              <a:rPr lang="en-US" dirty="0"/>
              <a:t> special din zona </a:t>
            </a:r>
            <a:r>
              <a:rPr lang="en-US" dirty="0" err="1"/>
              <a:t>Alpilor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preajma</a:t>
            </a:r>
            <a:r>
              <a:rPr lang="en-US" dirty="0"/>
              <a:t> </a:t>
            </a:r>
            <a:r>
              <a:rPr lang="en-US" dirty="0" err="1"/>
              <a:t>Masivului</a:t>
            </a:r>
            <a:r>
              <a:rPr lang="en-US" dirty="0"/>
              <a:t> Central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Pirineilor</a:t>
            </a:r>
            <a:r>
              <a:rPr lang="en-US" dirty="0"/>
              <a:t>, de la mare </a:t>
            </a:r>
            <a:r>
              <a:rPr lang="en-US" dirty="0" err="1"/>
              <a:t>altitudine</a:t>
            </a:r>
            <a:r>
              <a:rPr lang="en-US" dirty="0"/>
              <a:t>, au </a:t>
            </a:r>
            <a:r>
              <a:rPr lang="en-US" dirty="0" err="1"/>
              <a:t>ierni</a:t>
            </a:r>
            <a:r>
              <a:rPr lang="en-US" dirty="0"/>
              <a:t> lungi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friguroase</a:t>
            </a:r>
            <a:r>
              <a:rPr lang="en-US" dirty="0"/>
              <a:t>, cu </a:t>
            </a:r>
            <a:r>
              <a:rPr lang="en-US" dirty="0" err="1"/>
              <a:t>zăpadă</a:t>
            </a:r>
            <a:r>
              <a:rPr lang="en-US" dirty="0"/>
              <a:t> </a:t>
            </a:r>
            <a:r>
              <a:rPr lang="en-US" dirty="0" err="1"/>
              <a:t>abundentă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6370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E399A-97B8-435F-841D-72472F6B1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52" y="572052"/>
            <a:ext cx="8300416" cy="5457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72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7DB3-F298-4526-986D-87E73DCB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Hidrografia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EEA2-F644-4DD4-890D-8E4CFD98D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1" y="1700280"/>
            <a:ext cx="10837332" cy="388077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Rețeaua</a:t>
            </a:r>
            <a:r>
              <a:rPr lang="en-US" dirty="0"/>
              <a:t> </a:t>
            </a:r>
            <a:r>
              <a:rPr lang="en-US" dirty="0" err="1"/>
              <a:t>hidrografică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densă</a:t>
            </a:r>
            <a:r>
              <a:rPr lang="en-US" dirty="0"/>
              <a:t>, </a:t>
            </a:r>
            <a:r>
              <a:rPr lang="en-US" dirty="0" err="1"/>
              <a:t>legată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canale</a:t>
            </a:r>
            <a:r>
              <a:rPr lang="en-US" dirty="0"/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4600 km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orientată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Oceanul</a:t>
            </a:r>
            <a:r>
              <a:rPr lang="en-US" dirty="0"/>
              <a:t> Atlantic (Seine, Loire, Garonne, Moselle, Rhin)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Mediterana</a:t>
            </a:r>
            <a:r>
              <a:rPr lang="en-US" dirty="0"/>
              <a:t> (Rhone);</a:t>
            </a:r>
          </a:p>
          <a:p>
            <a:pPr algn="just"/>
            <a:r>
              <a:rPr lang="en-US" dirty="0"/>
              <a:t>Pe </a:t>
            </a:r>
            <a:r>
              <a:rPr lang="en-US" dirty="0" err="1"/>
              <a:t>teritoriul</a:t>
            </a:r>
            <a:r>
              <a:rPr lang="en-US" dirty="0"/>
              <a:t> </a:t>
            </a:r>
            <a:r>
              <a:rPr lang="en-US" dirty="0" err="1"/>
              <a:t>Franţei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lacuri</a:t>
            </a:r>
            <a:r>
              <a:rPr lang="en-US" dirty="0"/>
              <a:t> din care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 sunt: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Leman/Geneva </a:t>
            </a:r>
            <a:r>
              <a:rPr lang="en-US" dirty="0"/>
              <a:t>la </a:t>
            </a:r>
            <a:r>
              <a:rPr lang="en-US" dirty="0" err="1"/>
              <a:t>granită</a:t>
            </a:r>
            <a:r>
              <a:rPr lang="en-US" dirty="0"/>
              <a:t> cu </a:t>
            </a:r>
            <a:r>
              <a:rPr lang="en-US" dirty="0" err="1"/>
              <a:t>Elveţia</a:t>
            </a:r>
            <a:r>
              <a:rPr lang="en-US" dirty="0"/>
              <a:t> (582km),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Bourget</a:t>
            </a:r>
            <a:r>
              <a:rPr lang="en-US" dirty="0"/>
              <a:t> (44km),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Grandlieu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d'Annecy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important </a:t>
            </a:r>
            <a:r>
              <a:rPr lang="en-US" dirty="0" err="1"/>
              <a:t>fluviu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Sena</a:t>
            </a:r>
            <a:r>
              <a:rPr lang="en-US" dirty="0"/>
              <a:t> situate in </a:t>
            </a:r>
            <a:r>
              <a:rPr lang="en-US" dirty="0" err="1"/>
              <a:t>nordul</a:t>
            </a:r>
            <a:r>
              <a:rPr lang="en-US" dirty="0"/>
              <a:t> </a:t>
            </a:r>
            <a:r>
              <a:rPr lang="en-US" dirty="0" err="1"/>
              <a:t>Franței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izvorăște</a:t>
            </a:r>
            <a:r>
              <a:rPr lang="en-US" dirty="0"/>
              <a:t> in </a:t>
            </a:r>
            <a:r>
              <a:rPr lang="en-US" dirty="0" err="1"/>
              <a:t>Burgundia</a:t>
            </a:r>
            <a:r>
              <a:rPr lang="en-US" dirty="0"/>
              <a:t>,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cursul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vest,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varsă</a:t>
            </a:r>
            <a:r>
              <a:rPr lang="en-US" dirty="0"/>
              <a:t> la Le Havre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Mânecii</a:t>
            </a:r>
            <a:r>
              <a:rPr lang="en-US" dirty="0"/>
              <a:t>. Râul are o </a:t>
            </a:r>
            <a:r>
              <a:rPr lang="en-US" dirty="0" err="1"/>
              <a:t>lungime</a:t>
            </a:r>
            <a:r>
              <a:rPr lang="en-US" dirty="0"/>
              <a:t> de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776 km</a:t>
            </a:r>
            <a:r>
              <a:rPr lang="en-US" dirty="0"/>
              <a:t>, cu un </a:t>
            </a:r>
            <a:r>
              <a:rPr lang="en-US" dirty="0" err="1"/>
              <a:t>bazin</a:t>
            </a:r>
            <a:r>
              <a:rPr lang="en-US" dirty="0"/>
              <a:t> </a:t>
            </a:r>
            <a:r>
              <a:rPr lang="en-US" dirty="0" err="1"/>
              <a:t>hidrografic</a:t>
            </a:r>
            <a:r>
              <a:rPr lang="en-US" dirty="0"/>
              <a:t> de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75.000 km2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lungime</a:t>
            </a:r>
            <a:r>
              <a:rPr lang="en-US" dirty="0"/>
              <a:t> pe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din </a:t>
            </a:r>
            <a:r>
              <a:rPr lang="en-US" dirty="0" err="1"/>
              <a:t>Franța</a:t>
            </a:r>
            <a:r>
              <a:rPr lang="en-US" dirty="0"/>
              <a:t>;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9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B8487-F150-4D1E-83C8-AF8EDF25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" y="238539"/>
            <a:ext cx="4253948" cy="3190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7FAF2-4885-4466-9E3B-73219CDE8FD7}"/>
              </a:ext>
            </a:extLst>
          </p:cNvPr>
          <p:cNvSpPr txBox="1"/>
          <p:nvPr/>
        </p:nvSpPr>
        <p:spPr>
          <a:xfrm flipH="1">
            <a:off x="5314124" y="470096"/>
            <a:ext cx="196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LOARA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4DFF9F-92D5-4BDB-B3E0-B9238A35C8F8}"/>
              </a:ext>
            </a:extLst>
          </p:cNvPr>
          <p:cNvCxnSpPr/>
          <p:nvPr/>
        </p:nvCxnSpPr>
        <p:spPr>
          <a:xfrm>
            <a:off x="4704522" y="715617"/>
            <a:ext cx="5963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F48CEAA-7D94-4444-BCCE-904D1976C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744312"/>
            <a:ext cx="5612301" cy="374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35571-0174-4B2C-97F2-4F209713EFDE}"/>
              </a:ext>
            </a:extLst>
          </p:cNvPr>
          <p:cNvSpPr txBox="1"/>
          <p:nvPr/>
        </p:nvSpPr>
        <p:spPr>
          <a:xfrm>
            <a:off x="9104243" y="4764739"/>
            <a:ext cx="28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SENA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36BFF90-31C3-44D7-B827-998E8E69D305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8666160" y="4557489"/>
            <a:ext cx="650884" cy="2252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B105214-57FF-4778-9330-F1108C29D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2" y="3429000"/>
            <a:ext cx="4253948" cy="3190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D6EF61-8F2F-4B00-8396-55FA6DB0EF14}"/>
              </a:ext>
            </a:extLst>
          </p:cNvPr>
          <p:cNvSpPr txBox="1"/>
          <p:nvPr/>
        </p:nvSpPr>
        <p:spPr>
          <a:xfrm>
            <a:off x="5085522" y="5760127"/>
            <a:ext cx="309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ILL (ELSASS)-afluent al Rinului situat in Alsacia</a:t>
            </a:r>
            <a:endParaRPr lang="en-US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D11B439-2A81-481B-847B-3D086FA197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5573" y="4638482"/>
            <a:ext cx="1179800" cy="10634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97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E3D2-ED43-434B-95E8-D097E812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Vegetatia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fauna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6DFF1-04B8-449E-990B-B60D95ED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11" y="1846803"/>
            <a:ext cx="10927522" cy="4636632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Franța</a:t>
            </a:r>
            <a:r>
              <a:rPr lang="en-US" dirty="0"/>
              <a:t> se </a:t>
            </a:r>
            <a:r>
              <a:rPr lang="en-US" dirty="0" err="1"/>
              <a:t>întâlnește</a:t>
            </a:r>
            <a:r>
              <a:rPr lang="en-US" dirty="0"/>
              <a:t> o </a:t>
            </a:r>
            <a:r>
              <a:rPr lang="en-US" dirty="0" err="1"/>
              <a:t>vegetație</a:t>
            </a:r>
            <a:r>
              <a:rPr lang="en-US" dirty="0"/>
              <a:t> </a:t>
            </a:r>
            <a:r>
              <a:rPr lang="en-US" dirty="0" err="1"/>
              <a:t>variată</a:t>
            </a:r>
            <a:r>
              <a:rPr lang="en-US" dirty="0"/>
              <a:t>. Situate </a:t>
            </a:r>
            <a:r>
              <a:rPr lang="en-US" dirty="0" err="1"/>
              <a:t>mai</a:t>
            </a:r>
            <a:r>
              <a:rPr lang="en-US" dirty="0"/>
              <a:t> ales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munții</a:t>
            </a:r>
            <a:r>
              <a:rPr lang="en-US" dirty="0"/>
              <a:t> </a:t>
            </a:r>
            <a:r>
              <a:rPr lang="en-US" dirty="0" err="1"/>
              <a:t>Alpi</a:t>
            </a:r>
            <a:r>
              <a:rPr lang="en-US" dirty="0"/>
              <a:t>, Jura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Vosgi</a:t>
            </a:r>
            <a:r>
              <a:rPr lang="en-US" dirty="0"/>
              <a:t>, </a:t>
            </a:r>
            <a:r>
              <a:rPr lang="en-US" dirty="0" err="1"/>
              <a:t>pădurile</a:t>
            </a:r>
            <a:r>
              <a:rPr lang="en-US" dirty="0"/>
              <a:t> de </a:t>
            </a:r>
            <a:r>
              <a:rPr lang="en-US" dirty="0" err="1"/>
              <a:t>foioase</a:t>
            </a:r>
            <a:r>
              <a:rPr lang="en-US" dirty="0"/>
              <a:t> (fag, </a:t>
            </a:r>
            <a:r>
              <a:rPr lang="en-US" dirty="0" err="1"/>
              <a:t>stejar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conifere</a:t>
            </a:r>
            <a:r>
              <a:rPr lang="en-US" dirty="0"/>
              <a:t>, </a:t>
            </a:r>
            <a:r>
              <a:rPr lang="en-US" dirty="0" err="1"/>
              <a:t>ocupă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un </a:t>
            </a:r>
            <a:r>
              <a:rPr lang="en-US" dirty="0" err="1"/>
              <a:t>sfert</a:t>
            </a:r>
            <a:r>
              <a:rPr lang="en-US" dirty="0"/>
              <a:t> din </a:t>
            </a:r>
            <a:r>
              <a:rPr lang="en-US" dirty="0" err="1"/>
              <a:t>teritoriul</a:t>
            </a:r>
            <a:r>
              <a:rPr lang="en-US" dirty="0"/>
              <a:t> </a:t>
            </a:r>
            <a:r>
              <a:rPr lang="en-US" dirty="0" err="1"/>
              <a:t>Franței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landele</a:t>
            </a:r>
            <a:r>
              <a:rPr lang="en-US" dirty="0"/>
              <a:t> </a:t>
            </a:r>
            <a:r>
              <a:rPr lang="en-US" dirty="0" err="1"/>
              <a:t>nisipoase</a:t>
            </a:r>
            <a:r>
              <a:rPr lang="en-US" dirty="0"/>
              <a:t> din S-V se </a:t>
            </a:r>
            <a:r>
              <a:rPr lang="en-US" dirty="0" err="1"/>
              <a:t>dezvoltă</a:t>
            </a:r>
            <a:r>
              <a:rPr lang="en-US" dirty="0"/>
              <a:t> </a:t>
            </a:r>
            <a:r>
              <a:rPr lang="en-US" dirty="0" err="1"/>
              <a:t>păduri</a:t>
            </a:r>
            <a:r>
              <a:rPr lang="en-US" dirty="0"/>
              <a:t> de pin,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insula Corsica </a:t>
            </a:r>
            <a:r>
              <a:rPr lang="en-US" dirty="0" err="1"/>
              <a:t>este</a:t>
            </a:r>
            <a:r>
              <a:rPr lang="en-US" dirty="0"/>
              <a:t> dominant </a:t>
            </a:r>
            <a:r>
              <a:rPr lang="en-US" dirty="0" err="1"/>
              <a:t>maquisul</a:t>
            </a:r>
            <a:r>
              <a:rPr lang="en-US" dirty="0"/>
              <a:t> </a:t>
            </a:r>
            <a:r>
              <a:rPr lang="en-US" dirty="0" err="1"/>
              <a:t>mediteranean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 Fauna </a:t>
            </a:r>
            <a:r>
              <a:rPr lang="en-US" dirty="0" err="1"/>
              <a:t>locală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variată</a:t>
            </a:r>
            <a:r>
              <a:rPr lang="en-US" dirty="0"/>
              <a:t>, </a:t>
            </a:r>
            <a:r>
              <a:rPr lang="en-US" dirty="0" err="1"/>
              <a:t>trăiesc</a:t>
            </a:r>
            <a:r>
              <a:rPr lang="en-US" dirty="0"/>
              <a:t>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specii</a:t>
            </a:r>
            <a:r>
              <a:rPr lang="en-US" dirty="0"/>
              <a:t> de </a:t>
            </a:r>
            <a:r>
              <a:rPr lang="en-US" dirty="0" err="1"/>
              <a:t>animale</a:t>
            </a:r>
            <a:r>
              <a:rPr lang="en-US" dirty="0"/>
              <a:t> marine </a:t>
            </a:r>
            <a:r>
              <a:rPr lang="en-US" dirty="0" err="1"/>
              <a:t>sau</a:t>
            </a:r>
            <a:r>
              <a:rPr lang="en-US" dirty="0"/>
              <a:t> care </a:t>
            </a:r>
            <a:r>
              <a:rPr lang="en-US" dirty="0" err="1"/>
              <a:t>preferă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de </a:t>
            </a:r>
            <a:r>
              <a:rPr lang="en-US" dirty="0" err="1"/>
              <a:t>coastă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animale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regiunilor</a:t>
            </a:r>
            <a:r>
              <a:rPr lang="en-US" dirty="0"/>
              <a:t> montane;</a:t>
            </a:r>
          </a:p>
          <a:p>
            <a:pPr algn="just"/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speciile</a:t>
            </a:r>
            <a:r>
              <a:rPr lang="en-US" dirty="0"/>
              <a:t> rare din </a:t>
            </a:r>
            <a:r>
              <a:rPr lang="en-US" dirty="0" err="1"/>
              <a:t>Munții</a:t>
            </a:r>
            <a:r>
              <a:rPr lang="en-US" dirty="0"/>
              <a:t> </a:t>
            </a:r>
            <a:r>
              <a:rPr lang="en-US" dirty="0" err="1"/>
              <a:t>Alpi</a:t>
            </a:r>
            <a:r>
              <a:rPr lang="en-US" dirty="0"/>
              <a:t> se </a:t>
            </a:r>
            <a:r>
              <a:rPr lang="en-US" dirty="0" err="1"/>
              <a:t>numără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ibexul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Pirinei</a:t>
            </a:r>
            <a:r>
              <a:rPr lang="en-US" dirty="0"/>
              <a:t> </a:t>
            </a:r>
            <a:r>
              <a:rPr lang="en-US" dirty="0" err="1"/>
              <a:t>trăiesc</a:t>
            </a:r>
            <a:r>
              <a:rPr lang="en-US" dirty="0"/>
              <a:t> </a:t>
            </a:r>
            <a:r>
              <a:rPr lang="en-US" dirty="0" err="1"/>
              <a:t>lupi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urși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Delta </a:t>
            </a:r>
            <a:r>
              <a:rPr lang="en-US" dirty="0" err="1"/>
              <a:t>Rhonului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mediu</a:t>
            </a:r>
            <a:r>
              <a:rPr lang="en-US" dirty="0"/>
              <a:t> ideal de </a:t>
            </a:r>
            <a:r>
              <a:rPr lang="en-US" dirty="0" err="1"/>
              <a:t>viaţă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păsări</a:t>
            </a:r>
            <a:r>
              <a:rPr lang="en-US" dirty="0"/>
              <a:t>, </a:t>
            </a:r>
            <a:r>
              <a:rPr lang="en-US" dirty="0" err="1"/>
              <a:t>bâtlanii</a:t>
            </a:r>
            <a:r>
              <a:rPr lang="en-US" dirty="0"/>
              <a:t>, flamingo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specii</a:t>
            </a:r>
            <a:r>
              <a:rPr lang="en-US" dirty="0"/>
              <a:t> </a:t>
            </a:r>
            <a:r>
              <a:rPr lang="en-US" dirty="0" err="1"/>
              <a:t>migratoare</a:t>
            </a:r>
            <a:r>
              <a:rPr lang="en-US" dirty="0"/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2815164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176</TotalTime>
  <Words>1602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Algerian</vt:lpstr>
      <vt:lpstr>Arial</vt:lpstr>
      <vt:lpstr>Cooper Black</vt:lpstr>
      <vt:lpstr>Rockwell</vt:lpstr>
      <vt:lpstr>Rockwell Condensed</vt:lpstr>
      <vt:lpstr>Wingdings</vt:lpstr>
      <vt:lpstr>Wood Type</vt:lpstr>
      <vt:lpstr>FRANțA </vt:lpstr>
      <vt:lpstr>Pozitia geografica</vt:lpstr>
      <vt:lpstr>Relieful</vt:lpstr>
      <vt:lpstr>PowerPoint Presentation</vt:lpstr>
      <vt:lpstr>Clima</vt:lpstr>
      <vt:lpstr>PowerPoint Presentation</vt:lpstr>
      <vt:lpstr>Hidrografia </vt:lpstr>
      <vt:lpstr>PowerPoint Presentation</vt:lpstr>
      <vt:lpstr>Vegetatia si fauna </vt:lpstr>
      <vt:lpstr>PowerPoint Presentation</vt:lpstr>
      <vt:lpstr>Populatie</vt:lpstr>
      <vt:lpstr>PowerPoint Presentation</vt:lpstr>
      <vt:lpstr>Asezari urbane</vt:lpstr>
      <vt:lpstr>Economia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BIBLIOGRAFIE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FRANTA</dc:title>
  <dc:creator>Otilia</dc:creator>
  <cp:lastModifiedBy>Asus</cp:lastModifiedBy>
  <cp:revision>17</cp:revision>
  <dcterms:created xsi:type="dcterms:W3CDTF">2020-03-24T10:27:08Z</dcterms:created>
  <dcterms:modified xsi:type="dcterms:W3CDTF">2023-04-27T15:45:03Z</dcterms:modified>
</cp:coreProperties>
</file>