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85" r:id="rId6"/>
    <p:sldId id="278" r:id="rId7"/>
    <p:sldId id="287" r:id="rId8"/>
    <p:sldId id="260" r:id="rId9"/>
    <p:sldId id="284" r:id="rId10"/>
    <p:sldId id="267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E"/>
    <a:srgbClr val="A5A5A5"/>
    <a:srgbClr val="BEB9AA"/>
    <a:srgbClr val="AA9D92"/>
    <a:srgbClr val="C0C9C2"/>
    <a:srgbClr val="D8D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3595" autoAdjust="0"/>
  </p:normalViewPr>
  <p:slideViewPr>
    <p:cSldViewPr snapToGrid="0">
      <p:cViewPr varScale="1">
        <p:scale>
          <a:sx n="64" d="100"/>
          <a:sy n="64" d="100"/>
        </p:scale>
        <p:origin x="756" y="30"/>
      </p:cViewPr>
      <p:guideLst>
        <p:guide pos="4128"/>
        <p:guide orient="horz" pos="960"/>
      </p:guideLst>
    </p:cSldViewPr>
  </p:slideViewPr>
  <p:outlineViewPr>
    <p:cViewPr>
      <p:scale>
        <a:sx n="33" d="100"/>
        <a:sy n="33" d="100"/>
      </p:scale>
      <p:origin x="0" y="-402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E6020-4209-49A3-9DC4-18264096E7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97462-F1DD-4E64-BC14-F17A0F34B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2FC57-E1F8-4F59-A87C-2833007EAF57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5F0E3-AC70-4B5A-BCEB-9E3C021C86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F68B5-925F-4468-95B3-EA77C29C34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A06BE-7519-4B21-9E1D-AE6D6E69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3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ACAC0-59EA-4916-9995-398D6BEB88C3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B2C62-FE30-453D-946B-754E9E42C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2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 spacing + Page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7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8700" y="5078187"/>
            <a:ext cx="3222058" cy="9646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37C3D7-7DDB-42A8-901A-EC153DD27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4953000" cy="330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B95226-A076-4D55-B408-1389A2F8C7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028700" y="3556002"/>
            <a:ext cx="3108960" cy="2286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673F10-179D-4539-AA33-AE34EC0457E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54152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6CFC30-1A59-4D28-9E30-0FF7D632C6A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05434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4F3CC75-F9FA-4F77-9DD5-7E6C0F5C9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D1A0-04AB-4DD4-B9DB-BDEC5E64C94C}" type="datetime1">
              <a:rPr lang="en-US" smtClean="0"/>
              <a:t>4/27/23</a:t>
            </a:fld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3B5B65C-5DE0-4F81-8115-758CDB59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4A2ACE-2D85-4F78-818F-BBA6F6F0C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0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DCD8D3-DF79-446E-9961-5797EE888B4C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CB4EDDC-C544-421C-905C-A4D40D98A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3EA80-260A-4EE9-83BB-E6DD04DEA906}" type="datetime1">
              <a:rPr lang="en-US" smtClean="0"/>
              <a:t>4/27/23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9CBFDBF-2D2B-469A-9B2F-72F90474F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A55D6-2810-4163-9D43-FEDA674E2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29" y="573503"/>
            <a:ext cx="10156826" cy="136959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E87E0B-D644-4037-B322-715C648BAD3B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19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940246AD-CE4F-4FD8-BCF6-5BA9ED62A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543302"/>
            <a:ext cx="4953000" cy="28495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8ECBB79-D5D3-4ECE-99F9-1B6834629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28495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C667C6DE-A3D4-4738-B7FC-43FB39FD7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2C18C04-19C8-4ECC-83E8-6E65128CE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6"/>
            <a:ext cx="3924300" cy="28495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14E5D8-EB42-4C87-B4AE-4746909A2D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9813" y="5067300"/>
            <a:ext cx="3913187" cy="1319213"/>
          </a:xfrm>
        </p:spPr>
        <p:txBody>
          <a:bodyPr>
            <a:normAutofit/>
          </a:bodyPr>
          <a:lstStyle>
            <a:lvl1pPr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649945F-7BBD-4042-AA34-709CE3402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0274-DEF2-4F5D-8F74-69D0554CED55}" type="datetime1">
              <a:rPr lang="en-US" smtClean="0"/>
              <a:t>4/27/23</a:t>
            </a:fld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1936C4A-DE5F-4BFE-AED0-47E48CD4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B703-4F1F-41A6-AD71-3FFB2820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130" y="465136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61D25CF-5413-4949-A54A-8716608406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8050" y="2000250"/>
            <a:ext cx="4667250" cy="33988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224E3A4F-8479-4D38-A6D4-85F0883F3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D4DA8-2D4A-4F06-BECA-044AF4113FB4}" type="datetime1">
              <a:rPr lang="en-US" smtClean="0"/>
              <a:t>4/27/23</a:t>
            </a:fld>
            <a:endParaRPr lang="en-US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5A5341A-4863-40E8-8B9A-FB4E7192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2FED0-CD95-48B0-B54A-1F64F952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EF5E91-A275-4181-9C62-BC0773AD0512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7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5"/>
            <a:ext cx="3924300" cy="43910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1873-7D47-483D-BCB4-50DD9806C720}" type="datetime1">
              <a:rPr lang="en-US" smtClean="0"/>
              <a:t>4/27/23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4/27/23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4/27/23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BE48E1-D3BE-4B52-B2EC-13A514C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66" y="2105933"/>
            <a:ext cx="5297883" cy="2237467"/>
          </a:xfrm>
        </p:spPr>
        <p:txBody>
          <a:bodyPr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74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74C9-B808-4394-A017-79C83B2524EF}" type="datetime1">
              <a:rPr lang="en-US" smtClean="0"/>
              <a:t>4/27/23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1625600"/>
            <a:ext cx="1049972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DF6D-B715-4785-8DEA-9165C638CF44}" type="datetime1">
              <a:rPr lang="en-US" smtClean="0"/>
              <a:t>4/27/23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0585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z="1600">
                <a:solidFill>
                  <a:schemeClr val="tx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AE72A-09B6-4D56-855D-4360BD347914}" type="datetime1">
              <a:rPr lang="en-US" smtClean="0"/>
              <a:t>4/27/23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77C8-AB8C-4B8A-A01F-113B16C4DCA3}" type="datetime1">
              <a:rPr lang="en-US" smtClean="0"/>
              <a:t>4/27/23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9" r:id="rId8"/>
    <p:sldLayoutId id="2147483655" r:id="rId9"/>
    <p:sldLayoutId id="2147483656" r:id="rId10"/>
    <p:sldLayoutId id="2147483658" r:id="rId11"/>
    <p:sldLayoutId id="2147483657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8" userDrawn="1">
          <p15:clr>
            <a:srgbClr val="F26B43"/>
          </p15:clr>
        </p15:guide>
        <p15:guide id="2" pos="1176" userDrawn="1">
          <p15:clr>
            <a:srgbClr val="F26B43"/>
          </p15:clr>
        </p15:guide>
        <p15:guide id="3" pos="1296" userDrawn="1">
          <p15:clr>
            <a:srgbClr val="F26B43"/>
          </p15:clr>
        </p15:guide>
        <p15:guide id="4" pos="1824" userDrawn="1">
          <p15:clr>
            <a:srgbClr val="F26B43"/>
          </p15:clr>
        </p15:guide>
        <p15:guide id="5" pos="1944" userDrawn="1">
          <p15:clr>
            <a:srgbClr val="F26B43"/>
          </p15:clr>
        </p15:guide>
        <p15:guide id="6" pos="2472" userDrawn="1">
          <p15:clr>
            <a:srgbClr val="F26B43"/>
          </p15:clr>
        </p15:guide>
        <p15:guide id="7" pos="2592" userDrawn="1">
          <p15:clr>
            <a:srgbClr val="F26B43"/>
          </p15:clr>
        </p15:guide>
        <p15:guide id="8" pos="3120" userDrawn="1">
          <p15:clr>
            <a:srgbClr val="F26B43"/>
          </p15:clr>
        </p15:guide>
        <p15:guide id="9" pos="3240" userDrawn="1">
          <p15:clr>
            <a:srgbClr val="F26B43"/>
          </p15:clr>
        </p15:guide>
        <p15:guide id="10" pos="3792" userDrawn="1">
          <p15:clr>
            <a:srgbClr val="F26B43"/>
          </p15:clr>
        </p15:guide>
        <p15:guide id="11" pos="3912" userDrawn="1">
          <p15:clr>
            <a:srgbClr val="F26B43"/>
          </p15:clr>
        </p15:guide>
        <p15:guide id="12" pos="4416" userDrawn="1">
          <p15:clr>
            <a:srgbClr val="F26B43"/>
          </p15:clr>
        </p15:guide>
        <p15:guide id="13" pos="4560" userDrawn="1">
          <p15:clr>
            <a:srgbClr val="F26B43"/>
          </p15:clr>
        </p15:guide>
        <p15:guide id="14" pos="5088" userDrawn="1">
          <p15:clr>
            <a:srgbClr val="F26B43"/>
          </p15:clr>
        </p15:guide>
        <p15:guide id="15" pos="5208" userDrawn="1">
          <p15:clr>
            <a:srgbClr val="F26B43"/>
          </p15:clr>
        </p15:guide>
        <p15:guide id="16" pos="5736" userDrawn="1">
          <p15:clr>
            <a:srgbClr val="F26B43"/>
          </p15:clr>
        </p15:guide>
        <p15:guide id="17" pos="5856" userDrawn="1">
          <p15:clr>
            <a:srgbClr val="F26B43"/>
          </p15:clr>
        </p15:guide>
        <p15:guide id="18" pos="6384" userDrawn="1">
          <p15:clr>
            <a:srgbClr val="F26B43"/>
          </p15:clr>
        </p15:guide>
        <p15:guide id="19" pos="6504" userDrawn="1">
          <p15:clr>
            <a:srgbClr val="F26B43"/>
          </p15:clr>
        </p15:guide>
        <p15:guide id="20" pos="7032" userDrawn="1">
          <p15:clr>
            <a:srgbClr val="F26B43"/>
          </p15:clr>
        </p15:guide>
        <p15:guide id="21" orient="horz" pos="288" userDrawn="1">
          <p15:clr>
            <a:srgbClr val="F26B43"/>
          </p15:clr>
        </p15:guide>
        <p15:guide id="22" orient="horz" pos="1128" userDrawn="1">
          <p15:clr>
            <a:srgbClr val="F26B43"/>
          </p15:clr>
        </p15:guide>
        <p15:guide id="23" orient="horz" pos="1248" userDrawn="1">
          <p15:clr>
            <a:srgbClr val="F26B43"/>
          </p15:clr>
        </p15:guide>
        <p15:guide id="24" orient="horz" pos="2088" userDrawn="1">
          <p15:clr>
            <a:srgbClr val="F26B43"/>
          </p15:clr>
        </p15:guide>
        <p15:guide id="25" orient="horz" pos="2232" userDrawn="1">
          <p15:clr>
            <a:srgbClr val="F26B43"/>
          </p15:clr>
        </p15:guide>
        <p15:guide id="26" orient="horz" pos="3048" userDrawn="1">
          <p15:clr>
            <a:srgbClr val="F26B43"/>
          </p15:clr>
        </p15:guide>
        <p15:guide id="27" orient="horz" pos="3192" userDrawn="1">
          <p15:clr>
            <a:srgbClr val="F26B43"/>
          </p15:clr>
        </p15:guide>
        <p15:guide id="28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467C95-DF23-40B9-B265-2E6F3DE2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308" y="970602"/>
            <a:ext cx="5675130" cy="1191040"/>
          </a:xfrm>
        </p:spPr>
        <p:txBody>
          <a:bodyPr>
            <a:noAutofit/>
          </a:bodyPr>
          <a:lstStyle/>
          <a:p>
            <a:r>
              <a:rPr lang="en-US" sz="8800" b="1" dirty="0"/>
              <a:t>LITUANIA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96979-CDFB-D1B5-09DF-B498E8762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239" y="2975661"/>
            <a:ext cx="4281696" cy="2565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C5C07-AD4B-3E41-8A70-590540B18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521" y="2964136"/>
            <a:ext cx="2269834" cy="257692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C51A0-C7F8-A1BB-9D5A-D133EED452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0800000" flipH="1" flipV="1">
            <a:off x="9244548" y="5855820"/>
            <a:ext cx="3674233" cy="975478"/>
          </a:xfrm>
        </p:spPr>
        <p:txBody>
          <a:bodyPr/>
          <a:lstStyle/>
          <a:p>
            <a:r>
              <a:rPr lang="ro-RO" sz="2100" b="1" dirty="0"/>
              <a:t>GABOR CODRIN 12H</a:t>
            </a:r>
            <a:endParaRPr lang="en-RO" sz="2100" b="1" dirty="0"/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8CB0DB-958B-3C6A-2AEB-D96698FD9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020" y="665360"/>
            <a:ext cx="4865017" cy="5821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829691-5A81-62D6-A4FA-B42152C84257}"/>
              </a:ext>
            </a:extLst>
          </p:cNvPr>
          <p:cNvSpPr txBox="1"/>
          <p:nvPr/>
        </p:nvSpPr>
        <p:spPr>
          <a:xfrm>
            <a:off x="786663" y="760344"/>
            <a:ext cx="4760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C9C2"/>
                </a:solidFill>
              </a:rPr>
              <a:t>DATE GEOGRAFICE GENERALE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Europa de 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</a:t>
            </a:r>
            <a:r>
              <a:rPr lang="en-US" dirty="0" err="1"/>
              <a:t>ie</a:t>
            </a:r>
            <a:r>
              <a:rPr lang="ro-RO" dirty="0"/>
              <a:t>ș</a:t>
            </a:r>
            <a:r>
              <a:rPr lang="en-US" dirty="0"/>
              <a:t>ire la </a:t>
            </a:r>
            <a:r>
              <a:rPr lang="en-US" dirty="0" err="1"/>
              <a:t>Marea</a:t>
            </a:r>
            <a:r>
              <a:rPr lang="en-US" dirty="0"/>
              <a:t> Baltic</a:t>
            </a:r>
            <a:r>
              <a:rPr lang="ro-RO" dirty="0"/>
              <a:t>ă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Suprafa</a:t>
            </a:r>
            <a:r>
              <a:rPr lang="ro-RO" dirty="0"/>
              <a:t>ță</a:t>
            </a:r>
            <a:r>
              <a:rPr lang="en-US" dirty="0"/>
              <a:t>: 65.200 km²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Republică</a:t>
            </a:r>
            <a:r>
              <a:rPr lang="en-US" dirty="0"/>
              <a:t> </a:t>
            </a:r>
            <a:r>
              <a:rPr lang="en-US" dirty="0" err="1"/>
              <a:t>parlamentară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C238B-973C-54FA-DD9C-7C7D9093D069}"/>
              </a:ext>
            </a:extLst>
          </p:cNvPr>
          <p:cNvSpPr txBox="1"/>
          <p:nvPr/>
        </p:nvSpPr>
        <p:spPr>
          <a:xfrm>
            <a:off x="786663" y="3371872"/>
            <a:ext cx="3985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C9C2"/>
                </a:solidFill>
              </a:rPr>
              <a:t>VECINI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nord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Letonia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est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Belarus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sud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Polonia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sud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-vest: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Rusia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46CAA-B8D3-FA5E-BCBF-DAE0822FE5E6}"/>
              </a:ext>
            </a:extLst>
          </p:cNvPr>
          <p:cNvSpPr txBox="1"/>
          <p:nvPr/>
        </p:nvSpPr>
        <p:spPr>
          <a:xfrm>
            <a:off x="786663" y="2508938"/>
            <a:ext cx="3841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C9C2"/>
                </a:solidFill>
              </a:rPr>
              <a:t>COORDONATE GEOGRAFICE</a:t>
            </a:r>
          </a:p>
          <a:p>
            <a:r>
              <a:rPr lang="en-US" dirty="0"/>
              <a:t>              56° N, 24° 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63F88-E0F5-84A1-4790-8E5BCE303D8B}"/>
              </a:ext>
            </a:extLst>
          </p:cNvPr>
          <p:cNvSpPr txBox="1"/>
          <p:nvPr/>
        </p:nvSpPr>
        <p:spPr>
          <a:xfrm>
            <a:off x="786663" y="4915218"/>
            <a:ext cx="53093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C9C2"/>
                </a:solidFill>
              </a:rPr>
              <a:t>CLIMA</a:t>
            </a:r>
          </a:p>
          <a:p>
            <a:r>
              <a:rPr lang="en-US" dirty="0"/>
              <a:t>  De </a:t>
            </a:r>
            <a:r>
              <a:rPr lang="en-US" dirty="0" err="1"/>
              <a:t>tranzi</a:t>
            </a:r>
            <a:r>
              <a:rPr lang="ro-RO" dirty="0"/>
              <a:t>ț</a:t>
            </a:r>
            <a:r>
              <a:rPr lang="en-US" dirty="0" err="1"/>
              <a:t>ie</a:t>
            </a:r>
            <a:r>
              <a:rPr lang="en-US" dirty="0"/>
              <a:t>, </a:t>
            </a:r>
            <a:r>
              <a:rPr lang="ro-RO" dirty="0"/>
              <a:t>î</a:t>
            </a:r>
            <a:r>
              <a:rPr lang="en-US" dirty="0" err="1"/>
              <a:t>ntre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maritim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continental; </a:t>
            </a:r>
            <a:r>
              <a:rPr lang="en-US" dirty="0" err="1"/>
              <a:t>umed</a:t>
            </a:r>
            <a:r>
              <a:rPr lang="en-US" dirty="0"/>
              <a:t>, cu </a:t>
            </a:r>
            <a:r>
              <a:rPr lang="en-US" dirty="0" err="1"/>
              <a:t>patru</a:t>
            </a:r>
            <a:r>
              <a:rPr lang="en-US" dirty="0"/>
              <a:t> </a:t>
            </a:r>
            <a:r>
              <a:rPr lang="en-US" dirty="0" err="1"/>
              <a:t>anotimpuri</a:t>
            </a:r>
            <a:r>
              <a:rPr lang="en-US" dirty="0"/>
              <a:t> </a:t>
            </a:r>
            <a:r>
              <a:rPr lang="en-US" dirty="0" err="1"/>
              <a:t>diferite</a:t>
            </a:r>
            <a:r>
              <a:rPr lang="en-US" dirty="0"/>
              <a:t>, </a:t>
            </a:r>
            <a:r>
              <a:rPr lang="en-US" dirty="0" err="1"/>
              <a:t>ierni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veri</a:t>
            </a:r>
            <a:r>
              <a:rPr lang="en-US" dirty="0"/>
              <a:t> moderate; media </a:t>
            </a:r>
            <a:r>
              <a:rPr lang="en-US" dirty="0" err="1"/>
              <a:t>temperaturilor</a:t>
            </a:r>
            <a:r>
              <a:rPr lang="en-US" dirty="0"/>
              <a:t> </a:t>
            </a:r>
            <a:r>
              <a:rPr lang="en-US" dirty="0" err="1"/>
              <a:t>lunii</a:t>
            </a:r>
            <a:r>
              <a:rPr lang="en-US" dirty="0"/>
              <a:t> </a:t>
            </a:r>
            <a:r>
              <a:rPr lang="en-US" dirty="0" err="1"/>
              <a:t>ianuarie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de -5°C </a:t>
            </a:r>
            <a:r>
              <a:rPr lang="en-US" dirty="0" err="1"/>
              <a:t>iar</a:t>
            </a:r>
            <a:r>
              <a:rPr lang="en-US" dirty="0"/>
              <a:t> </a:t>
            </a:r>
            <a:r>
              <a:rPr lang="en-US" dirty="0" err="1"/>
              <a:t>cea</a:t>
            </a:r>
            <a:r>
              <a:rPr lang="en-US" dirty="0"/>
              <a:t> a </a:t>
            </a:r>
            <a:r>
              <a:rPr lang="en-US" dirty="0" err="1"/>
              <a:t>lunii</a:t>
            </a:r>
            <a:r>
              <a:rPr lang="en-US" dirty="0"/>
              <a:t> </a:t>
            </a:r>
            <a:r>
              <a:rPr lang="en-US" dirty="0" err="1"/>
              <a:t>iulie</a:t>
            </a:r>
            <a:r>
              <a:rPr lang="en-US" dirty="0"/>
              <a:t> de 17°C.</a:t>
            </a:r>
          </a:p>
        </p:txBody>
      </p:sp>
    </p:spTree>
    <p:extLst>
      <p:ext uri="{BB962C8B-B14F-4D97-AF65-F5344CB8AC3E}">
        <p14:creationId xmlns:p14="http://schemas.microsoft.com/office/powerpoint/2010/main" val="2865516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789CCB9-138D-4D90-8AFB-AC5C73612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DA0F0B-C0D5-07A6-0A18-C0F3E92916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720" y="273740"/>
            <a:ext cx="5272708" cy="6150250"/>
          </a:xfrm>
        </p:spPr>
        <p:txBody>
          <a:bodyPr>
            <a:normAutofit/>
          </a:bodyPr>
          <a:lstStyle/>
          <a:p>
            <a:r>
              <a:rPr lang="en-US" sz="1800" b="1" dirty="0"/>
              <a:t>RELIEF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</a:rPr>
              <a:t>are circa 99 km de coastă nisipoasă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/>
                </a:solidFill>
              </a:rPr>
              <a:t>se află la marginea Câmpiei Europei de Nord.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relieful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alternează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între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câmpii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Pajurito</a:t>
            </a:r>
            <a:r>
              <a:rPr lang="en-US" sz="1800" dirty="0">
                <a:solidFill>
                  <a:schemeClr val="tx1"/>
                </a:solidFill>
              </a:rPr>
              <a:t>) moderate </a:t>
            </a:r>
            <a:r>
              <a:rPr lang="en-US" sz="1800" dirty="0" err="1">
                <a:solidFill>
                  <a:schemeClr val="tx1"/>
                </a:solidFill>
              </a:rPr>
              <a:t>și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dealuri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altitudinea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maximă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nl-NL" sz="1800" dirty="0">
                <a:solidFill>
                  <a:schemeClr val="tx1"/>
                </a:solidFill>
              </a:rPr>
              <a:t>fiind de 293 m, în punctul Juozapines Kalnas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c</a:t>
            </a:r>
            <a:r>
              <a:rPr lang="ro-RO" sz="1800" dirty="0">
                <a:solidFill>
                  <a:schemeClr val="tx1"/>
                </a:solidFill>
              </a:rPr>
              <a:t>â</a:t>
            </a:r>
            <a:r>
              <a:rPr lang="en-US" sz="1800" dirty="0" err="1">
                <a:solidFill>
                  <a:schemeClr val="tx1"/>
                </a:solidFill>
              </a:rPr>
              <a:t>mpiile</a:t>
            </a:r>
            <a:r>
              <a:rPr lang="en-US" sz="1800" dirty="0">
                <a:solidFill>
                  <a:schemeClr val="tx1"/>
                </a:solidFill>
              </a:rPr>
              <a:t> din </a:t>
            </a:r>
            <a:r>
              <a:rPr lang="en-US" sz="1800" dirty="0" err="1">
                <a:solidFill>
                  <a:schemeClr val="tx1"/>
                </a:solidFill>
              </a:rPr>
              <a:t>centrul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ro-RO" sz="1800" dirty="0">
                <a:solidFill>
                  <a:schemeClr val="tx1"/>
                </a:solidFill>
              </a:rPr>
              <a:t>ț</a:t>
            </a:r>
            <a:r>
              <a:rPr lang="en-US" sz="1800" dirty="0" err="1">
                <a:solidFill>
                  <a:schemeClr val="tx1"/>
                </a:solidFill>
              </a:rPr>
              <a:t>arii</a:t>
            </a:r>
            <a:r>
              <a:rPr lang="en-US" sz="1800" dirty="0">
                <a:solidFill>
                  <a:schemeClr val="tx1"/>
                </a:solidFill>
              </a:rPr>
              <a:t> sunt </a:t>
            </a:r>
            <a:r>
              <a:rPr lang="en-US" sz="1800" dirty="0" err="1">
                <a:solidFill>
                  <a:schemeClr val="tx1"/>
                </a:solidFill>
              </a:rPr>
              <a:t>desp</a:t>
            </a:r>
            <a:r>
              <a:rPr lang="ro-RO" sz="1800" dirty="0">
                <a:solidFill>
                  <a:schemeClr val="tx1"/>
                </a:solidFill>
              </a:rPr>
              <a:t>ă</a:t>
            </a:r>
            <a:r>
              <a:rPr lang="en-US" sz="1800" dirty="0">
                <a:solidFill>
                  <a:schemeClr val="tx1"/>
                </a:solidFill>
              </a:rPr>
              <a:t>r</a:t>
            </a:r>
            <a:r>
              <a:rPr lang="ro-RO" sz="1800" dirty="0">
                <a:solidFill>
                  <a:schemeClr val="tx1"/>
                </a:solidFill>
              </a:rPr>
              <a:t>ț</a:t>
            </a:r>
            <a:r>
              <a:rPr lang="en-US" sz="1800" dirty="0" err="1">
                <a:solidFill>
                  <a:schemeClr val="tx1"/>
                </a:solidFill>
              </a:rPr>
              <a:t>ite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dealuri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formate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ro-RO" sz="1800" dirty="0">
                <a:solidFill>
                  <a:schemeClr val="tx1"/>
                </a:solidFill>
              </a:rPr>
              <a:t>î</a:t>
            </a:r>
            <a:r>
              <a:rPr lang="en-US" sz="1800" dirty="0">
                <a:solidFill>
                  <a:schemeClr val="tx1"/>
                </a:solidFill>
              </a:rPr>
              <a:t>n </a:t>
            </a:r>
            <a:r>
              <a:rPr lang="en-US" sz="1800" dirty="0" err="1">
                <a:solidFill>
                  <a:schemeClr val="tx1"/>
                </a:solidFill>
              </a:rPr>
              <a:t>urma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depunerilor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glaciare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solul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este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fertil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C7A8333-F3B3-3C19-421D-F4928BF1C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144" y="3717302"/>
            <a:ext cx="3248025" cy="2706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45C3DE-7511-9192-5F1E-E92D2F7F2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79" y="288302"/>
            <a:ext cx="44386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9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8E236C7-988C-8AA2-20F5-FD20B9279442}"/>
              </a:ext>
            </a:extLst>
          </p:cNvPr>
          <p:cNvSpPr txBox="1"/>
          <p:nvPr/>
        </p:nvSpPr>
        <p:spPr>
          <a:xfrm>
            <a:off x="410498" y="248479"/>
            <a:ext cx="643756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2F1EE"/>
                </a:solidFill>
              </a:rPr>
              <a:t>  </a:t>
            </a:r>
            <a:r>
              <a:rPr lang="en-US" sz="2000" b="1" dirty="0">
                <a:solidFill>
                  <a:srgbClr val="F2F1EE"/>
                </a:solidFill>
              </a:rPr>
              <a:t>HIDROGRAFIE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Lituania</a:t>
            </a:r>
            <a:r>
              <a:rPr lang="en-US" dirty="0"/>
              <a:t> </a:t>
            </a:r>
            <a:r>
              <a:rPr lang="en-US" dirty="0" err="1"/>
              <a:t>prezintă</a:t>
            </a:r>
            <a:r>
              <a:rPr lang="en-US" dirty="0"/>
              <a:t> o </a:t>
            </a:r>
            <a:r>
              <a:rPr lang="en-US" dirty="0" err="1"/>
              <a:t>hidrografie</a:t>
            </a:r>
            <a:r>
              <a:rPr lang="en-US" dirty="0"/>
              <a:t> </a:t>
            </a:r>
            <a:r>
              <a:rPr lang="en-US" dirty="0" err="1"/>
              <a:t>bogată</a:t>
            </a:r>
            <a:r>
              <a:rPr lang="en-US" dirty="0"/>
              <a:t>,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important </a:t>
            </a:r>
            <a:r>
              <a:rPr lang="en-US" dirty="0" err="1"/>
              <a:t>râu</a:t>
            </a:r>
            <a:r>
              <a:rPr lang="en-US" dirty="0"/>
              <a:t> </a:t>
            </a:r>
            <a:r>
              <a:rPr lang="en-US" dirty="0" err="1"/>
              <a:t>fiind</a:t>
            </a:r>
            <a:r>
              <a:rPr lang="en-US" dirty="0"/>
              <a:t> Neman (cu o </a:t>
            </a:r>
            <a:r>
              <a:rPr lang="en-US" dirty="0" err="1"/>
              <a:t>lungime</a:t>
            </a:r>
            <a:r>
              <a:rPr lang="en-US" dirty="0"/>
              <a:t> de 930 km), </a:t>
            </a:r>
            <a:r>
              <a:rPr lang="en-US" dirty="0" err="1"/>
              <a:t>între</a:t>
            </a:r>
            <a:r>
              <a:rPr lang="en-US" dirty="0"/>
              <a:t> </a:t>
            </a:r>
            <a:r>
              <a:rPr lang="en-US" dirty="0" err="1"/>
              <a:t>Druskininkai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Kaunas.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Se </a:t>
            </a:r>
            <a:r>
              <a:rPr lang="en-US" dirty="0" err="1"/>
              <a:t>găsesc</a:t>
            </a:r>
            <a:r>
              <a:rPr lang="en-US" dirty="0"/>
              <a:t> </a:t>
            </a:r>
            <a:r>
              <a:rPr lang="en-US" dirty="0" err="1"/>
              <a:t>numeroase</a:t>
            </a:r>
            <a:r>
              <a:rPr lang="en-US" dirty="0"/>
              <a:t> </a:t>
            </a:r>
            <a:r>
              <a:rPr lang="en-US" dirty="0" err="1"/>
              <a:t>lacuri</a:t>
            </a:r>
            <a:r>
              <a:rPr lang="en-US" dirty="0"/>
              <a:t> (</a:t>
            </a:r>
            <a:r>
              <a:rPr lang="en-US" dirty="0" err="1"/>
              <a:t>peste</a:t>
            </a:r>
            <a:r>
              <a:rPr lang="en-US" dirty="0"/>
              <a:t> 3000), </a:t>
            </a:r>
            <a:r>
              <a:rPr lang="en-US" dirty="0" err="1"/>
              <a:t>majoritatea</a:t>
            </a:r>
            <a:r>
              <a:rPr lang="en-US" dirty="0"/>
              <a:t> </a:t>
            </a:r>
            <a:r>
              <a:rPr lang="en-US" dirty="0" err="1"/>
              <a:t>glaciare</a:t>
            </a:r>
            <a:r>
              <a:rPr lang="en-US" dirty="0"/>
              <a:t> (</a:t>
            </a:r>
            <a:r>
              <a:rPr lang="en-US" dirty="0" err="1"/>
              <a:t>ex:Taurognas</a:t>
            </a:r>
            <a:r>
              <a:rPr lang="en-US" dirty="0"/>
              <a:t> cu </a:t>
            </a:r>
            <a:r>
              <a:rPr lang="en-US" dirty="0" err="1"/>
              <a:t>adâncimea</a:t>
            </a:r>
            <a:r>
              <a:rPr lang="en-US" dirty="0"/>
              <a:t> de 60m, </a:t>
            </a:r>
            <a:r>
              <a:rPr lang="en-US" dirty="0" err="1"/>
              <a:t>Luodyio</a:t>
            </a:r>
            <a:r>
              <a:rPr lang="en-US" dirty="0"/>
              <a:t>, </a:t>
            </a:r>
            <a:r>
              <a:rPr lang="en-US" dirty="0" err="1"/>
              <a:t>Aiseto</a:t>
            </a:r>
            <a:r>
              <a:rPr lang="en-US" dirty="0"/>
              <a:t>, </a:t>
            </a:r>
            <a:r>
              <a:rPr lang="en-US" dirty="0" err="1"/>
              <a:t>Dusios</a:t>
            </a:r>
            <a:r>
              <a:rPr lang="en-US" dirty="0"/>
              <a:t>, </a:t>
            </a:r>
            <a:r>
              <a:rPr lang="en-US" dirty="0" err="1"/>
              <a:t>Obelijos</a:t>
            </a:r>
            <a:r>
              <a:rPr lang="en-US" dirty="0"/>
              <a:t>, </a:t>
            </a:r>
            <a:r>
              <a:rPr lang="en-US" dirty="0" err="1"/>
              <a:t>Seirijo</a:t>
            </a:r>
            <a:r>
              <a:rPr lang="en-US" dirty="0"/>
              <a:t>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Exist</a:t>
            </a:r>
            <a:r>
              <a:rPr lang="ro-RO" dirty="0"/>
              <a:t>ă</a:t>
            </a:r>
            <a:r>
              <a:rPr lang="en-US" dirty="0"/>
              <a:t> un total de 758 de r</a:t>
            </a:r>
            <a:r>
              <a:rPr lang="ro-RO" dirty="0"/>
              <a:t>â</a:t>
            </a:r>
            <a:r>
              <a:rPr lang="en-US" dirty="0" err="1"/>
              <a:t>uri</a:t>
            </a:r>
            <a:r>
              <a:rPr lang="en-US" dirty="0"/>
              <a:t>,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navigabile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7681D8-6A98-694F-C568-3BC5B530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061" y="150121"/>
            <a:ext cx="5178699" cy="3840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155656-F27A-BB97-B839-5BBE91579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665" y="3811354"/>
            <a:ext cx="3593664" cy="27004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F3E079-B7CA-DC19-6CF4-EE81F9C5134F}"/>
              </a:ext>
            </a:extLst>
          </p:cNvPr>
          <p:cNvSpPr txBox="1"/>
          <p:nvPr/>
        </p:nvSpPr>
        <p:spPr>
          <a:xfrm>
            <a:off x="487017" y="3707296"/>
            <a:ext cx="6361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F1EE"/>
                </a:solidFill>
              </a:rPr>
              <a:t>FLORA SI FAUNA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Se </a:t>
            </a:r>
            <a:r>
              <a:rPr lang="en-US" dirty="0" err="1"/>
              <a:t>întâlnesc</a:t>
            </a:r>
            <a:r>
              <a:rPr lang="en-US" dirty="0"/>
              <a:t> </a:t>
            </a:r>
            <a:r>
              <a:rPr lang="en-US" dirty="0" err="1"/>
              <a:t>păduri</a:t>
            </a:r>
            <a:r>
              <a:rPr lang="en-US" dirty="0"/>
              <a:t> </a:t>
            </a:r>
            <a:r>
              <a:rPr lang="en-US" dirty="0" err="1"/>
              <a:t>mixte</a:t>
            </a:r>
            <a:r>
              <a:rPr lang="en-US" dirty="0"/>
              <a:t>, </a:t>
            </a:r>
            <a:r>
              <a:rPr lang="en-US" dirty="0" err="1"/>
              <a:t>fiind</a:t>
            </a:r>
            <a:r>
              <a:rPr lang="en-US" dirty="0"/>
              <a:t> un </a:t>
            </a:r>
            <a:r>
              <a:rPr lang="en-US" dirty="0" err="1"/>
              <a:t>amestec</a:t>
            </a:r>
            <a:r>
              <a:rPr lang="en-US" dirty="0"/>
              <a:t> de </a:t>
            </a:r>
            <a:r>
              <a:rPr lang="en-US" dirty="0" err="1"/>
              <a:t>păduri</a:t>
            </a:r>
            <a:r>
              <a:rPr lang="en-US" dirty="0"/>
              <a:t> de </a:t>
            </a:r>
            <a:r>
              <a:rPr lang="en-US" dirty="0" err="1"/>
              <a:t>conifere</a:t>
            </a:r>
            <a:r>
              <a:rPr lang="en-US" dirty="0"/>
              <a:t>, </a:t>
            </a:r>
            <a:r>
              <a:rPr lang="en-US" dirty="0" err="1"/>
              <a:t>foioase</a:t>
            </a:r>
            <a:r>
              <a:rPr lang="en-US" dirty="0"/>
              <a:t>, </a:t>
            </a:r>
            <a:r>
              <a:rPr lang="en-US" dirty="0" err="1"/>
              <a:t>artice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 </a:t>
            </a:r>
            <a:r>
              <a:rPr lang="en-US" dirty="0" err="1"/>
              <a:t>stepă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Fauna include 68 de </a:t>
            </a:r>
            <a:r>
              <a:rPr lang="en-US" dirty="0" err="1"/>
              <a:t>specii</a:t>
            </a:r>
            <a:r>
              <a:rPr lang="en-US" dirty="0"/>
              <a:t> de </a:t>
            </a:r>
            <a:r>
              <a:rPr lang="en-US" dirty="0" err="1"/>
              <a:t>mamifere</a:t>
            </a:r>
            <a:r>
              <a:rPr lang="en-US" dirty="0"/>
              <a:t> (</a:t>
            </a:r>
            <a:r>
              <a:rPr lang="en-US" dirty="0" err="1"/>
              <a:t>iepurele</a:t>
            </a:r>
            <a:r>
              <a:rPr lang="en-US" dirty="0"/>
              <a:t>, </a:t>
            </a:r>
            <a:r>
              <a:rPr lang="en-US" dirty="0" err="1"/>
              <a:t>vulpea</a:t>
            </a:r>
            <a:r>
              <a:rPr lang="en-US" dirty="0"/>
              <a:t>, </a:t>
            </a:r>
            <a:r>
              <a:rPr lang="en-US" dirty="0" err="1"/>
              <a:t>elanul</a:t>
            </a:r>
            <a:r>
              <a:rPr lang="en-US" dirty="0"/>
              <a:t>, </a:t>
            </a:r>
            <a:r>
              <a:rPr lang="en-US" dirty="0" err="1"/>
              <a:t>lupul</a:t>
            </a:r>
            <a:r>
              <a:rPr lang="en-US" dirty="0"/>
              <a:t>, </a:t>
            </a:r>
            <a:r>
              <a:rPr lang="en-US" dirty="0" err="1"/>
              <a:t>ciuta</a:t>
            </a:r>
            <a:r>
              <a:rPr lang="en-US" dirty="0"/>
              <a:t>, </a:t>
            </a:r>
            <a:r>
              <a:rPr lang="en-US" dirty="0" err="1"/>
              <a:t>mistrețul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), 203 </a:t>
            </a:r>
            <a:r>
              <a:rPr lang="en-US" dirty="0" err="1"/>
              <a:t>specii</a:t>
            </a:r>
            <a:r>
              <a:rPr lang="en-US" dirty="0"/>
              <a:t> de </a:t>
            </a:r>
            <a:r>
              <a:rPr lang="en-US" dirty="0" err="1"/>
              <a:t>păsări</a:t>
            </a:r>
            <a:r>
              <a:rPr lang="en-US" dirty="0"/>
              <a:t>, 7 </a:t>
            </a:r>
            <a:r>
              <a:rPr lang="en-US" dirty="0" err="1"/>
              <a:t>specii</a:t>
            </a:r>
            <a:r>
              <a:rPr lang="en-US" dirty="0"/>
              <a:t> de reptile, 13 </a:t>
            </a:r>
            <a:r>
              <a:rPr lang="en-US" dirty="0" err="1"/>
              <a:t>specii</a:t>
            </a:r>
            <a:r>
              <a:rPr lang="en-US" dirty="0"/>
              <a:t> de </a:t>
            </a:r>
            <a:r>
              <a:rPr lang="en-US" dirty="0" err="1"/>
              <a:t>amfibieni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60 de </a:t>
            </a:r>
            <a:r>
              <a:rPr lang="en-US" dirty="0" err="1"/>
              <a:t>specii</a:t>
            </a:r>
            <a:r>
              <a:rPr lang="en-US" dirty="0"/>
              <a:t> de </a:t>
            </a:r>
            <a:r>
              <a:rPr lang="en-US" dirty="0" err="1"/>
              <a:t>pești</a:t>
            </a:r>
            <a:r>
              <a:rPr lang="en-US" dirty="0"/>
              <a:t> (</a:t>
            </a:r>
            <a:r>
              <a:rPr lang="en-US" dirty="0" err="1"/>
              <a:t>babușca</a:t>
            </a:r>
            <a:r>
              <a:rPr lang="en-US" dirty="0"/>
              <a:t>, </a:t>
            </a:r>
            <a:r>
              <a:rPr lang="en-US" dirty="0" err="1"/>
              <a:t>ghiborțul</a:t>
            </a:r>
            <a:r>
              <a:rPr lang="en-US" dirty="0"/>
              <a:t>, </a:t>
            </a:r>
            <a:r>
              <a:rPr lang="en-US" dirty="0" err="1"/>
              <a:t>plătica</a:t>
            </a:r>
            <a:r>
              <a:rPr lang="en-US" dirty="0"/>
              <a:t>, </a:t>
            </a:r>
            <a:r>
              <a:rPr lang="en-US" dirty="0" err="1"/>
              <a:t>bibanul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1201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515DA6F-E486-4C5A-B98C-B1ACDA64D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8A0DCD-E778-03CC-041B-DDF418F3BF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211" y="403087"/>
            <a:ext cx="11430690" cy="61666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2000" b="1" dirty="0">
                <a:solidFill>
                  <a:srgbClr val="A5A5A5"/>
                </a:solidFill>
              </a:rPr>
              <a:t>CAPITALA: </a:t>
            </a:r>
            <a:r>
              <a:rPr lang="en-US" sz="1800" b="1" dirty="0"/>
              <a:t>Vilnius ( 580,020 loc)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A5A5A5"/>
                </a:solidFill>
              </a:rPr>
              <a:t>MARI ORASE: </a:t>
            </a:r>
            <a:r>
              <a:rPr lang="en-US" sz="1800" b="1" dirty="0"/>
              <a:t>Kaunas,</a:t>
            </a:r>
            <a:r>
              <a:rPr lang="lt-LT" sz="1800" b="1" dirty="0"/>
              <a:t> Klaipėda</a:t>
            </a:r>
            <a:r>
              <a:rPr lang="en-US" sz="1800" b="1" dirty="0"/>
              <a:t>, </a:t>
            </a:r>
            <a:r>
              <a:rPr lang="en-US" sz="1800" b="1" dirty="0" err="1"/>
              <a:t>Šiauliai</a:t>
            </a:r>
            <a:r>
              <a:rPr lang="en-US" sz="1800" b="1" dirty="0"/>
              <a:t>,</a:t>
            </a:r>
            <a:r>
              <a:rPr lang="lt-LT" sz="1800" b="1" dirty="0"/>
              <a:t> Panevėžys</a:t>
            </a:r>
            <a:r>
              <a:rPr lang="en-US" sz="1800" b="1" dirty="0"/>
              <a:t>, Alytus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A5A5A5"/>
                </a:solidFill>
              </a:rPr>
              <a:t>POPULATIE:  </a:t>
            </a:r>
            <a:r>
              <a:rPr lang="en-US" sz="1800" b="1" dirty="0"/>
              <a:t>3.043.429 </a:t>
            </a:r>
            <a:r>
              <a:rPr lang="en-US" sz="1800" b="1" dirty="0" err="1"/>
              <a:t>locuitori</a:t>
            </a:r>
            <a:endParaRPr lang="en-US" sz="1800" b="1" dirty="0"/>
          </a:p>
          <a:p>
            <a:pPr marL="0" indent="0">
              <a:buNone/>
            </a:pPr>
            <a:r>
              <a:rPr lang="en-US" sz="2000" b="1" dirty="0">
                <a:solidFill>
                  <a:srgbClr val="A5A5A5"/>
                </a:solidFill>
              </a:rPr>
              <a:t>LIMBA: </a:t>
            </a:r>
            <a:r>
              <a:rPr lang="en-US" sz="1800" b="1" dirty="0" err="1"/>
              <a:t>oficială</a:t>
            </a:r>
            <a:r>
              <a:rPr lang="en-US" sz="1800" b="1" dirty="0"/>
              <a:t>, </a:t>
            </a:r>
            <a:r>
              <a:rPr lang="en-US" sz="1800" b="1" dirty="0" err="1"/>
              <a:t>lituaniana</a:t>
            </a:r>
            <a:r>
              <a:rPr lang="en-US" sz="1800" b="1" dirty="0"/>
              <a:t>, </a:t>
            </a:r>
            <a:r>
              <a:rPr lang="en-US" sz="1800" b="1" dirty="0" err="1"/>
              <a:t>este</a:t>
            </a:r>
            <a:r>
              <a:rPr lang="en-US" sz="1800" b="1" dirty="0"/>
              <a:t>, </a:t>
            </a:r>
            <a:r>
              <a:rPr lang="en-US" sz="1800" b="1" dirty="0" err="1"/>
              <a:t>împreună</a:t>
            </a:r>
            <a:r>
              <a:rPr lang="en-US" sz="1800" b="1" dirty="0"/>
              <a:t> cu </a:t>
            </a:r>
            <a:r>
              <a:rPr lang="en-US" sz="1800" b="1" dirty="0" err="1"/>
              <a:t>letona</a:t>
            </a:r>
            <a:r>
              <a:rPr lang="en-US" sz="1800" b="1" dirty="0"/>
              <a:t>, </a:t>
            </a:r>
            <a:r>
              <a:rPr lang="en-US" sz="1800" b="1" dirty="0" err="1"/>
              <a:t>una</a:t>
            </a:r>
            <a:r>
              <a:rPr lang="en-US" sz="1800" b="1" dirty="0"/>
              <a:t> din </a:t>
            </a:r>
            <a:r>
              <a:rPr lang="en-US" sz="1800" b="1" dirty="0" err="1"/>
              <a:t>singurele</a:t>
            </a:r>
            <a:r>
              <a:rPr lang="en-US" sz="1800" b="1" dirty="0"/>
              <a:t> </a:t>
            </a:r>
            <a:r>
              <a:rPr lang="en-US" sz="1800" b="1" dirty="0" err="1"/>
              <a:t>două</a:t>
            </a:r>
            <a:r>
              <a:rPr lang="en-US" sz="1800" b="1" dirty="0"/>
              <a:t> limbi din </a:t>
            </a:r>
            <a:r>
              <a:rPr lang="en-US" sz="1800" b="1" dirty="0" err="1"/>
              <a:t>ramura</a:t>
            </a:r>
            <a:r>
              <a:rPr lang="en-US" sz="1800" b="1" dirty="0"/>
              <a:t> </a:t>
            </a:r>
            <a:r>
              <a:rPr lang="en-US" sz="1800" b="1" dirty="0" err="1"/>
              <a:t>baltică</a:t>
            </a:r>
            <a:r>
              <a:rPr lang="en-US" sz="1800" b="1" dirty="0"/>
              <a:t> a </a:t>
            </a:r>
            <a:r>
              <a:rPr lang="en-US" sz="1800" b="1" dirty="0" err="1"/>
              <a:t>familiei</a:t>
            </a:r>
            <a:r>
              <a:rPr lang="en-US" sz="1800" b="1" dirty="0"/>
              <a:t> de limbi </a:t>
            </a:r>
            <a:r>
              <a:rPr lang="en-US" sz="1800" b="1" dirty="0" err="1"/>
              <a:t>indo-europene</a:t>
            </a:r>
            <a:r>
              <a:rPr lang="en-US" sz="1800" b="1" dirty="0"/>
              <a:t> care </a:t>
            </a:r>
            <a:r>
              <a:rPr lang="en-US" sz="1800" b="1" dirty="0" err="1"/>
              <a:t>încă</a:t>
            </a:r>
            <a:r>
              <a:rPr lang="en-US" sz="1800" b="1" dirty="0"/>
              <a:t> se </a:t>
            </a:r>
            <a:r>
              <a:rPr lang="en-US" sz="1800" b="1" dirty="0" err="1"/>
              <a:t>mai</a:t>
            </a:r>
            <a:r>
              <a:rPr lang="en-US" sz="1800" b="1" dirty="0"/>
              <a:t> </a:t>
            </a:r>
            <a:r>
              <a:rPr lang="en-US" sz="1800" b="1" dirty="0" err="1"/>
              <a:t>vorbesc</a:t>
            </a:r>
            <a:r>
              <a:rPr lang="en-US" sz="1800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C2AD0-6D0A-F0E2-6B7E-B9BD11746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22" y="3195431"/>
            <a:ext cx="5693134" cy="3421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2E6342-2BDF-BE98-DA83-4E431B875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653" y="3195431"/>
            <a:ext cx="5693134" cy="3421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5A0C67-EBFC-9748-ED8A-307DFCC15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831" y="94629"/>
            <a:ext cx="3219658" cy="21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17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D61D9CF-8ACA-4237-8E03-D79B6B89F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91B337-1614-CABE-73E2-8023656A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9" y="193814"/>
            <a:ext cx="7876761" cy="63551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ECONOMIA</a:t>
            </a:r>
            <a:br>
              <a:rPr lang="en-US" b="1" dirty="0"/>
            </a:br>
            <a:r>
              <a:rPr lang="en-US" b="1" dirty="0"/>
              <a:t>     </a:t>
            </a:r>
            <a:r>
              <a:rPr lang="en-US" b="1" dirty="0" err="1"/>
              <a:t>moneda</a:t>
            </a:r>
            <a:r>
              <a:rPr lang="en-US" b="1" dirty="0"/>
              <a:t> EURO</a:t>
            </a:r>
            <a:br>
              <a:rPr lang="en-US" b="1" dirty="0"/>
            </a:br>
            <a:r>
              <a:rPr lang="en-US" b="1" dirty="0"/>
              <a:t>  - </a:t>
            </a:r>
            <a:r>
              <a:rPr lang="en-US" b="1" dirty="0" err="1"/>
              <a:t>resurse</a:t>
            </a:r>
            <a:r>
              <a:rPr lang="en-US" b="1" dirty="0"/>
              <a:t> </a:t>
            </a:r>
            <a:r>
              <a:rPr lang="en-US" b="1" dirty="0" err="1"/>
              <a:t>naturale</a:t>
            </a:r>
            <a:r>
              <a:rPr lang="en-US" b="1" dirty="0"/>
              <a:t>: </a:t>
            </a:r>
            <a:r>
              <a:rPr lang="en-US" b="1" dirty="0" err="1">
                <a:solidFill>
                  <a:schemeClr val="tx1"/>
                </a:solidFill>
              </a:rPr>
              <a:t>teren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arabil,p</a:t>
            </a:r>
            <a:r>
              <a:rPr lang="ro-RO" b="1" dirty="0">
                <a:solidFill>
                  <a:schemeClr val="tx1"/>
                </a:solidFill>
              </a:rPr>
              <a:t>ă</a:t>
            </a:r>
            <a:r>
              <a:rPr lang="en-US" b="1" dirty="0" err="1">
                <a:solidFill>
                  <a:schemeClr val="tx1"/>
                </a:solidFill>
              </a:rPr>
              <a:t>duri,pescuit,resurse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minerale,turba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chihlimbar,roci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constructie</a:t>
            </a:r>
            <a:r>
              <a:rPr lang="en-US" b="1" dirty="0">
                <a:solidFill>
                  <a:schemeClr val="tx1"/>
                </a:solidFill>
              </a:rPr>
              <a:t>( </a:t>
            </a:r>
            <a:r>
              <a:rPr lang="en-US" b="1" dirty="0" err="1">
                <a:solidFill>
                  <a:schemeClr val="tx1"/>
                </a:solidFill>
              </a:rPr>
              <a:t>nisipuri</a:t>
            </a:r>
            <a:r>
              <a:rPr lang="en-US" b="1" dirty="0">
                <a:solidFill>
                  <a:schemeClr val="tx1"/>
                </a:solidFill>
              </a:rPr>
              <a:t> mar</a:t>
            </a:r>
            <a:r>
              <a:rPr lang="ro-RO" b="1" dirty="0">
                <a:solidFill>
                  <a:schemeClr val="tx1"/>
                </a:solidFill>
              </a:rPr>
              <a:t>ț</a:t>
            </a:r>
            <a:r>
              <a:rPr lang="en-US" b="1" dirty="0" err="1">
                <a:solidFill>
                  <a:schemeClr val="tx1"/>
                </a:solidFill>
              </a:rPr>
              <a:t>ifere,calcar,cret</a:t>
            </a:r>
            <a:r>
              <a:rPr lang="ro-RO" b="1" dirty="0">
                <a:solidFill>
                  <a:schemeClr val="tx1"/>
                </a:solidFill>
              </a:rPr>
              <a:t>ă</a:t>
            </a:r>
            <a:r>
              <a:rPr lang="en-US" b="1" dirty="0">
                <a:solidFill>
                  <a:schemeClr val="tx1"/>
                </a:solidFill>
              </a:rPr>
              <a:t>,</a:t>
            </a:r>
            <a:r>
              <a:rPr lang="en-US" b="1" dirty="0" err="1">
                <a:solidFill>
                  <a:schemeClr val="tx1"/>
                </a:solidFill>
              </a:rPr>
              <a:t>domolit</a:t>
            </a:r>
            <a:r>
              <a:rPr lang="ro-RO" b="1" dirty="0">
                <a:solidFill>
                  <a:schemeClr val="tx1"/>
                </a:solidFill>
              </a:rPr>
              <a:t>ă</a:t>
            </a:r>
            <a:r>
              <a:rPr lang="en-US" b="1" dirty="0">
                <a:solidFill>
                  <a:schemeClr val="tx1"/>
                </a:solidFill>
              </a:rPr>
              <a:t>,</a:t>
            </a:r>
            <a:r>
              <a:rPr lang="en-US" b="1" dirty="0" err="1">
                <a:solidFill>
                  <a:schemeClr val="tx1"/>
                </a:solidFill>
              </a:rPr>
              <a:t>ghips</a:t>
            </a:r>
            <a:r>
              <a:rPr lang="en-US" b="1" dirty="0">
                <a:solidFill>
                  <a:schemeClr val="tx1"/>
                </a:solidFill>
              </a:rPr>
              <a:t>)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b="1" dirty="0"/>
              <a:t>-</a:t>
            </a:r>
            <a:r>
              <a:rPr lang="en-US" b="1" dirty="0" err="1"/>
              <a:t>industria</a:t>
            </a:r>
            <a:r>
              <a:rPr lang="en-US" b="1" dirty="0"/>
              <a:t> </a:t>
            </a:r>
            <a:r>
              <a:rPr lang="en-US" b="1" u="sng" dirty="0" err="1">
                <a:solidFill>
                  <a:schemeClr val="tx1"/>
                </a:solidFill>
              </a:rPr>
              <a:t>alimentar</a:t>
            </a:r>
            <a:r>
              <a:rPr lang="ro-RO" b="1" u="sng" dirty="0">
                <a:solidFill>
                  <a:schemeClr val="tx1"/>
                </a:solidFill>
              </a:rPr>
              <a:t>ă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b="1" dirty="0" err="1">
                <a:solidFill>
                  <a:schemeClr val="tx1"/>
                </a:solidFill>
              </a:rPr>
              <a:t>lactate,bere,conseve</a:t>
            </a:r>
            <a:r>
              <a:rPr lang="en-US" b="1" dirty="0">
                <a:solidFill>
                  <a:schemeClr val="tx1"/>
                </a:solidFill>
              </a:rPr>
              <a:t> de pe</a:t>
            </a:r>
            <a:r>
              <a:rPr lang="ro-RO" b="1" dirty="0">
                <a:solidFill>
                  <a:schemeClr val="tx1"/>
                </a:solidFill>
              </a:rPr>
              <a:t>ș</a:t>
            </a:r>
            <a:r>
              <a:rPr lang="en-US" b="1" dirty="0" err="1">
                <a:solidFill>
                  <a:schemeClr val="tx1"/>
                </a:solidFill>
              </a:rPr>
              <a:t>te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                        </a:t>
            </a:r>
            <a:r>
              <a:rPr lang="en-US" b="1" u="sng" dirty="0" err="1">
                <a:solidFill>
                  <a:schemeClr val="tx1"/>
                </a:solidFill>
              </a:rPr>
              <a:t>constructia</a:t>
            </a:r>
            <a:r>
              <a:rPr lang="en-US" b="1" u="sng" dirty="0">
                <a:solidFill>
                  <a:schemeClr val="tx1"/>
                </a:solidFill>
              </a:rPr>
              <a:t> de ma</a:t>
            </a:r>
            <a:r>
              <a:rPr lang="ro-RO" b="1" u="sng" dirty="0">
                <a:solidFill>
                  <a:schemeClr val="tx1"/>
                </a:solidFill>
              </a:rPr>
              <a:t>ș</a:t>
            </a:r>
            <a:r>
              <a:rPr lang="en-US" b="1" u="sng" dirty="0" err="1">
                <a:solidFill>
                  <a:schemeClr val="tx1"/>
                </a:solidFill>
              </a:rPr>
              <a:t>ini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b="1" dirty="0" err="1">
                <a:solidFill>
                  <a:schemeClr val="tx1"/>
                </a:solidFill>
              </a:rPr>
              <a:t>autovehicule,nave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maritime,ascensoare,mecanic</a:t>
            </a:r>
            <a:r>
              <a:rPr lang="ro-RO" b="1" dirty="0">
                <a:solidFill>
                  <a:schemeClr val="tx1"/>
                </a:solidFill>
              </a:rPr>
              <a:t>ă</a:t>
            </a:r>
            <a:r>
              <a:rPr lang="en-US" b="1" dirty="0">
                <a:solidFill>
                  <a:schemeClr val="tx1"/>
                </a:solidFill>
              </a:rPr>
              <a:t> fin</a:t>
            </a:r>
            <a:r>
              <a:rPr lang="ro-RO" b="1" dirty="0">
                <a:solidFill>
                  <a:schemeClr val="tx1"/>
                </a:solidFill>
              </a:rPr>
              <a:t>ă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                        </a:t>
            </a:r>
            <a:r>
              <a:rPr lang="en-US" b="1" u="sng" dirty="0" err="1">
                <a:solidFill>
                  <a:schemeClr val="tx1"/>
                </a:solidFill>
              </a:rPr>
              <a:t>chimic</a:t>
            </a:r>
            <a:r>
              <a:rPr lang="ro-RO" b="1" u="sng" dirty="0">
                <a:solidFill>
                  <a:schemeClr val="tx1"/>
                </a:solidFill>
              </a:rPr>
              <a:t>ă</a:t>
            </a:r>
            <a:r>
              <a:rPr lang="en-US" b="1" dirty="0">
                <a:solidFill>
                  <a:schemeClr val="tx1"/>
                </a:solidFill>
              </a:rPr>
              <a:t>: mase </a:t>
            </a:r>
            <a:r>
              <a:rPr lang="en-US" b="1" dirty="0" err="1">
                <a:solidFill>
                  <a:schemeClr val="tx1"/>
                </a:solidFill>
              </a:rPr>
              <a:t>plastice,fire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fibre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sintetice,h</a:t>
            </a:r>
            <a:r>
              <a:rPr lang="ro-RO" b="1" dirty="0">
                <a:solidFill>
                  <a:schemeClr val="tx1"/>
                </a:solidFill>
              </a:rPr>
              <a:t>â</a:t>
            </a:r>
            <a:r>
              <a:rPr lang="en-US" b="1" dirty="0" err="1">
                <a:solidFill>
                  <a:schemeClr val="tx1"/>
                </a:solidFill>
              </a:rPr>
              <a:t>rtie,celuloz</a:t>
            </a:r>
            <a:r>
              <a:rPr lang="ro-RO" b="1" dirty="0">
                <a:solidFill>
                  <a:schemeClr val="tx1"/>
                </a:solidFill>
              </a:rPr>
              <a:t>ă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                        </a:t>
            </a:r>
            <a:r>
              <a:rPr lang="en-US" b="1" u="sng" dirty="0">
                <a:solidFill>
                  <a:schemeClr val="tx1"/>
                </a:solidFill>
              </a:rPr>
              <a:t>textile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/>
              <a:t> -</a:t>
            </a:r>
            <a:r>
              <a:rPr lang="en-US" b="1" dirty="0" err="1"/>
              <a:t>agricultura</a:t>
            </a:r>
            <a:r>
              <a:rPr lang="en-US" b="1" dirty="0"/>
              <a:t> </a:t>
            </a:r>
            <a:r>
              <a:rPr lang="en-US" b="1" u="sng" dirty="0" err="1">
                <a:solidFill>
                  <a:schemeClr val="tx1"/>
                </a:solidFill>
              </a:rPr>
              <a:t>cre</a:t>
            </a:r>
            <a:r>
              <a:rPr lang="ro-RO" b="1" u="sng" dirty="0">
                <a:solidFill>
                  <a:schemeClr val="tx1"/>
                </a:solidFill>
              </a:rPr>
              <a:t>ș</a:t>
            </a:r>
            <a:r>
              <a:rPr lang="en-US" b="1" u="sng" dirty="0" err="1">
                <a:solidFill>
                  <a:schemeClr val="tx1"/>
                </a:solidFill>
              </a:rPr>
              <a:t>terea</a:t>
            </a:r>
            <a:r>
              <a:rPr lang="en-US" b="1" u="sng" dirty="0">
                <a:solidFill>
                  <a:schemeClr val="tx1"/>
                </a:solidFill>
              </a:rPr>
              <a:t> </a:t>
            </a:r>
            <a:r>
              <a:rPr lang="en-US" b="1" u="sng" dirty="0" err="1">
                <a:solidFill>
                  <a:schemeClr val="tx1"/>
                </a:solidFill>
              </a:rPr>
              <a:t>animalelor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b="1" dirty="0" err="1">
                <a:solidFill>
                  <a:schemeClr val="tx1"/>
                </a:solidFill>
              </a:rPr>
              <a:t>bovine,porcine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                           </a:t>
            </a:r>
            <a:r>
              <a:rPr lang="en-US" b="1" u="sng" dirty="0" err="1">
                <a:solidFill>
                  <a:schemeClr val="tx1"/>
                </a:solidFill>
              </a:rPr>
              <a:t>cultura</a:t>
            </a:r>
            <a:r>
              <a:rPr lang="en-US" b="1" u="sng" dirty="0">
                <a:solidFill>
                  <a:schemeClr val="tx1"/>
                </a:solidFill>
              </a:rPr>
              <a:t> </a:t>
            </a:r>
            <a:r>
              <a:rPr lang="en-US" b="1" u="sng" dirty="0" err="1">
                <a:solidFill>
                  <a:schemeClr val="tx1"/>
                </a:solidFill>
              </a:rPr>
              <a:t>plantelor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b="1" dirty="0" err="1">
                <a:solidFill>
                  <a:schemeClr val="tx1"/>
                </a:solidFill>
              </a:rPr>
              <a:t>secar</a:t>
            </a:r>
            <a:r>
              <a:rPr lang="ro-RO" b="1" dirty="0">
                <a:solidFill>
                  <a:schemeClr val="tx1"/>
                </a:solidFill>
              </a:rPr>
              <a:t>ă</a:t>
            </a:r>
            <a:r>
              <a:rPr lang="en-US" b="1" dirty="0">
                <a:solidFill>
                  <a:schemeClr val="tx1"/>
                </a:solidFill>
              </a:rPr>
              <a:t>,</a:t>
            </a:r>
            <a:r>
              <a:rPr lang="en-US" b="1" dirty="0" err="1">
                <a:solidFill>
                  <a:schemeClr val="tx1"/>
                </a:solidFill>
              </a:rPr>
              <a:t>orz,ov</a:t>
            </a:r>
            <a:r>
              <a:rPr lang="ro-RO" b="1" dirty="0">
                <a:solidFill>
                  <a:schemeClr val="tx1"/>
                </a:solidFill>
              </a:rPr>
              <a:t>ă</a:t>
            </a:r>
            <a:r>
              <a:rPr lang="en-US" b="1" dirty="0" err="1">
                <a:solidFill>
                  <a:schemeClr val="tx1"/>
                </a:solidFill>
              </a:rPr>
              <a:t>z,sfecl</a:t>
            </a:r>
            <a:r>
              <a:rPr lang="ro-RO" b="1" dirty="0">
                <a:solidFill>
                  <a:schemeClr val="tx1"/>
                </a:solidFill>
              </a:rPr>
              <a:t>ă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zah</a:t>
            </a:r>
            <a:r>
              <a:rPr lang="ro-RO" b="1" dirty="0">
                <a:solidFill>
                  <a:schemeClr val="tx1"/>
                </a:solidFill>
              </a:rPr>
              <a:t>ă</a:t>
            </a:r>
            <a:r>
              <a:rPr lang="en-US" b="1" dirty="0" err="1">
                <a:solidFill>
                  <a:schemeClr val="tx1"/>
                </a:solidFill>
              </a:rPr>
              <a:t>r,cartofi,in,c</a:t>
            </a:r>
            <a:r>
              <a:rPr lang="ro-RO" b="1" dirty="0">
                <a:solidFill>
                  <a:schemeClr val="tx1"/>
                </a:solidFill>
              </a:rPr>
              <a:t>â</a:t>
            </a:r>
            <a:r>
              <a:rPr lang="en-US" b="1" dirty="0" err="1">
                <a:solidFill>
                  <a:schemeClr val="tx1"/>
                </a:solidFill>
              </a:rPr>
              <a:t>nepa,legume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                           </a:t>
            </a:r>
            <a:r>
              <a:rPr lang="en-US" b="1" u="sng" dirty="0" err="1">
                <a:solidFill>
                  <a:schemeClr val="tx1"/>
                </a:solidFill>
              </a:rPr>
              <a:t>alte</a:t>
            </a:r>
            <a:r>
              <a:rPr lang="en-US" b="1" u="sng" dirty="0">
                <a:solidFill>
                  <a:schemeClr val="tx1"/>
                </a:solidFill>
              </a:rPr>
              <a:t> </a:t>
            </a:r>
            <a:r>
              <a:rPr lang="en-US" b="1" u="sng" dirty="0" err="1">
                <a:solidFill>
                  <a:schemeClr val="tx1"/>
                </a:solidFill>
              </a:rPr>
              <a:t>produse</a:t>
            </a:r>
            <a:r>
              <a:rPr lang="en-US" b="1" dirty="0">
                <a:solidFill>
                  <a:schemeClr val="tx1"/>
                </a:solidFill>
              </a:rPr>
              <a:t>: vit</a:t>
            </a:r>
            <a:r>
              <a:rPr lang="ro-RO" b="1" dirty="0">
                <a:solidFill>
                  <a:schemeClr val="tx1"/>
                </a:solidFill>
              </a:rPr>
              <a:t>ă</a:t>
            </a:r>
            <a:r>
              <a:rPr lang="en-US" b="1" dirty="0">
                <a:solidFill>
                  <a:schemeClr val="tx1"/>
                </a:solidFill>
              </a:rPr>
              <a:t>,</a:t>
            </a:r>
            <a:r>
              <a:rPr lang="en-US" b="1" dirty="0" err="1">
                <a:solidFill>
                  <a:schemeClr val="tx1"/>
                </a:solidFill>
              </a:rPr>
              <a:t>oua,lapte,pe</a:t>
            </a:r>
            <a:r>
              <a:rPr lang="ro-RO" b="1" dirty="0">
                <a:solidFill>
                  <a:schemeClr val="tx1"/>
                </a:solidFill>
              </a:rPr>
              <a:t>ș</a:t>
            </a:r>
            <a:r>
              <a:rPr lang="en-US" b="1" dirty="0" err="1">
                <a:solidFill>
                  <a:schemeClr val="tx1"/>
                </a:solidFill>
              </a:rPr>
              <a:t>te</a:t>
            </a:r>
            <a:br>
              <a:rPr lang="en-US" b="1" dirty="0"/>
            </a:br>
            <a:r>
              <a:rPr lang="en-US" b="1" dirty="0"/>
              <a:t>  </a:t>
            </a:r>
            <a:br>
              <a:rPr lang="en-US" b="1" dirty="0">
                <a:solidFill>
                  <a:schemeClr val="tx1"/>
                </a:solidFill>
              </a:rPr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6651F-B67E-FBAD-4FCE-6CBF1C9D8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088" y="3789950"/>
            <a:ext cx="3473519" cy="2646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CF1C6-1301-10F2-47B5-B89B6960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057" y="860013"/>
            <a:ext cx="4827104" cy="2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9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2448455D-834D-4F56-90F8-4F239B5CA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1B125-3295-53B6-8C66-51EA019B79DF}"/>
              </a:ext>
            </a:extLst>
          </p:cNvPr>
          <p:cNvSpPr txBox="1"/>
          <p:nvPr/>
        </p:nvSpPr>
        <p:spPr>
          <a:xfrm>
            <a:off x="460513" y="735496"/>
            <a:ext cx="1127097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Feroviare</a:t>
            </a:r>
            <a:r>
              <a:rPr lang="en-US" sz="1600" dirty="0"/>
              <a:t>:</a:t>
            </a:r>
            <a:r>
              <a:rPr lang="en-US" sz="1600" b="1" dirty="0"/>
              <a:t> </a:t>
            </a:r>
            <a:r>
              <a:rPr lang="en-US" sz="1600" dirty="0" err="1">
                <a:solidFill>
                  <a:schemeClr val="bg1"/>
                </a:solidFill>
              </a:rPr>
              <a:t>Lituania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primit</a:t>
            </a:r>
            <a:r>
              <a:rPr lang="en-US" sz="1600" dirty="0">
                <a:solidFill>
                  <a:schemeClr val="bg1"/>
                </a:solidFill>
              </a:rPr>
              <a:t> prima </a:t>
            </a:r>
            <a:r>
              <a:rPr lang="en-US" sz="1600" dirty="0" err="1">
                <a:solidFill>
                  <a:schemeClr val="bg1"/>
                </a:solidFill>
              </a:rPr>
              <a:t>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legătură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feroviară</a:t>
            </a:r>
            <a:r>
              <a:rPr lang="en-US" sz="1600" dirty="0">
                <a:solidFill>
                  <a:schemeClr val="bg1"/>
                </a:solidFill>
              </a:rPr>
              <a:t> la </a:t>
            </a:r>
            <a:r>
              <a:rPr lang="en-US" sz="1600" dirty="0" err="1">
                <a:solidFill>
                  <a:schemeClr val="bg1"/>
                </a:solidFill>
              </a:rPr>
              <a:t>jumătatea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secolului</a:t>
            </a:r>
            <a:r>
              <a:rPr lang="en-US" sz="1600" dirty="0">
                <a:solidFill>
                  <a:schemeClr val="bg1"/>
                </a:solidFill>
              </a:rPr>
              <a:t> al XIX-lea, </a:t>
            </a:r>
            <a:r>
              <a:rPr lang="en-US" sz="1600" dirty="0" err="1">
                <a:solidFill>
                  <a:schemeClr val="bg1"/>
                </a:solidFill>
              </a:rPr>
              <a:t>când</a:t>
            </a:r>
            <a:r>
              <a:rPr lang="en-US" sz="1600" dirty="0">
                <a:solidFill>
                  <a:schemeClr val="bg1"/>
                </a:solidFill>
              </a:rPr>
              <a:t> s-a </a:t>
            </a:r>
            <a:r>
              <a:rPr lang="en-US" sz="1600" dirty="0" err="1">
                <a:solidFill>
                  <a:schemeClr val="bg1"/>
                </a:solidFill>
              </a:rPr>
              <a:t>construit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calea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ferată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Varșovia</a:t>
            </a:r>
            <a:r>
              <a:rPr lang="en-US" sz="1600" dirty="0">
                <a:solidFill>
                  <a:schemeClr val="bg1"/>
                </a:solidFill>
              </a:rPr>
              <a:t>–Sankt Petersburg. </a:t>
            </a:r>
            <a:r>
              <a:rPr lang="en-US" sz="1600" dirty="0" err="1">
                <a:solidFill>
                  <a:schemeClr val="bg1"/>
                </a:solidFill>
              </a:rPr>
              <a:t>Primul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tunel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feroviar</a:t>
            </a:r>
            <a:r>
              <a:rPr lang="en-US" sz="1600" dirty="0">
                <a:solidFill>
                  <a:schemeClr val="bg1"/>
                </a:solidFill>
              </a:rPr>
              <a:t> de la Kaunas, </a:t>
            </a:r>
            <a:r>
              <a:rPr lang="en-US" sz="1600" dirty="0" err="1">
                <a:solidFill>
                  <a:schemeClr val="bg1"/>
                </a:solidFill>
              </a:rPr>
              <a:t>unicul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încă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în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funcțiune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în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Țările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Baltice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fost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terminat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în</a:t>
            </a:r>
            <a:r>
              <a:rPr lang="en-US" sz="1600" dirty="0">
                <a:solidFill>
                  <a:schemeClr val="bg1"/>
                </a:solidFill>
              </a:rPr>
              <a:t> 1860. </a:t>
            </a:r>
            <a:r>
              <a:rPr lang="en-US" sz="1600" dirty="0" err="1">
                <a:solidFill>
                  <a:schemeClr val="bg1"/>
                </a:solidFill>
              </a:rPr>
              <a:t>Principala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rețea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Căilor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Ferate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Lituaniene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constă</a:t>
            </a:r>
            <a:r>
              <a:rPr lang="en-US" sz="1600" dirty="0">
                <a:solidFill>
                  <a:schemeClr val="bg1"/>
                </a:solidFill>
              </a:rPr>
              <a:t> din 1,749 km de </a:t>
            </a:r>
            <a:r>
              <a:rPr lang="en-US" sz="1600" dirty="0" err="1">
                <a:solidFill>
                  <a:schemeClr val="bg1"/>
                </a:solidFill>
              </a:rPr>
              <a:t>cale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ferată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Rutiere</a:t>
            </a:r>
            <a:r>
              <a:rPr lang="en-US" sz="1600" dirty="0"/>
              <a:t>: </a:t>
            </a:r>
            <a:r>
              <a:rPr lang="en-US" sz="1600" dirty="0" err="1">
                <a:solidFill>
                  <a:schemeClr val="bg1"/>
                </a:solidFill>
              </a:rPr>
              <a:t>autostr</a:t>
            </a:r>
            <a:r>
              <a:rPr lang="ro-RO" sz="1600" dirty="0">
                <a:solidFill>
                  <a:schemeClr val="bg1"/>
                </a:solidFill>
              </a:rPr>
              <a:t>ă</a:t>
            </a:r>
            <a:r>
              <a:rPr lang="en-US" sz="1600" dirty="0">
                <a:solidFill>
                  <a:schemeClr val="bg1"/>
                </a:solidFill>
              </a:rPr>
              <a:t>zi care lea</a:t>
            </a:r>
            <a:r>
              <a:rPr lang="ro-RO" sz="1600" dirty="0">
                <a:solidFill>
                  <a:schemeClr val="bg1"/>
                </a:solidFill>
              </a:rPr>
              <a:t>gă</a:t>
            </a:r>
            <a:r>
              <a:rPr lang="en-US" sz="1600" dirty="0">
                <a:solidFill>
                  <a:schemeClr val="bg1"/>
                </a:solidFill>
              </a:rPr>
              <a:t> Vilnius de </a:t>
            </a:r>
            <a:r>
              <a:rPr lang="en-US" sz="1600" dirty="0" err="1">
                <a:solidFill>
                  <a:schemeClr val="bg1"/>
                </a:solidFill>
              </a:rPr>
              <a:t>celelalte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oras</a:t>
            </a:r>
            <a:r>
              <a:rPr lang="ro-RO" sz="1600" dirty="0">
                <a:solidFill>
                  <a:schemeClr val="bg1"/>
                </a:solidFill>
              </a:rPr>
              <a:t>âș</a:t>
            </a:r>
            <a:r>
              <a:rPr lang="en-US" sz="1600" dirty="0">
                <a:solidFill>
                  <a:schemeClr val="bg1"/>
                </a:solidFill>
              </a:rPr>
              <a:t>e (</a:t>
            </a:r>
            <a:r>
              <a:rPr lang="lt-LT" sz="1600" dirty="0">
                <a:solidFill>
                  <a:schemeClr val="bg1"/>
                </a:solidFill>
              </a:rPr>
              <a:t>Klaipėda</a:t>
            </a:r>
            <a:r>
              <a:rPr lang="en-US" sz="1600" dirty="0">
                <a:solidFill>
                  <a:schemeClr val="bg1"/>
                </a:solidFill>
              </a:rPr>
              <a:t>,</a:t>
            </a:r>
            <a:r>
              <a:rPr lang="lt-LT" sz="1600" dirty="0">
                <a:solidFill>
                  <a:schemeClr val="bg1"/>
                </a:solidFill>
              </a:rPr>
              <a:t> Panevėžys</a:t>
            </a:r>
            <a:r>
              <a:rPr lang="en-US" sz="1600" dirty="0">
                <a:solidFill>
                  <a:schemeClr val="bg1"/>
                </a:solidFill>
              </a:rPr>
              <a:t>) </a:t>
            </a:r>
            <a:r>
              <a:rPr lang="ro-RO" sz="1600" dirty="0">
                <a:solidFill>
                  <a:schemeClr val="bg1"/>
                </a:solidFill>
              </a:rPr>
              <a:t>ș</a:t>
            </a:r>
            <a:r>
              <a:rPr lang="en-US" sz="1600" dirty="0" err="1">
                <a:solidFill>
                  <a:schemeClr val="bg1"/>
                </a:solidFill>
              </a:rPr>
              <a:t>i</a:t>
            </a:r>
            <a:r>
              <a:rPr lang="en-US" sz="1600" dirty="0">
                <a:solidFill>
                  <a:schemeClr val="bg1"/>
                </a:solidFill>
              </a:rPr>
              <a:t> de </a:t>
            </a:r>
            <a:r>
              <a:rPr lang="en-US" sz="1600" dirty="0" err="1">
                <a:solidFill>
                  <a:schemeClr val="bg1"/>
                </a:solidFill>
              </a:rPr>
              <a:t>capitalele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o-RO" sz="1600" dirty="0">
                <a:solidFill>
                  <a:schemeClr val="bg1"/>
                </a:solidFill>
              </a:rPr>
              <a:t>ță</a:t>
            </a:r>
            <a:r>
              <a:rPr lang="en-US" sz="1600" dirty="0" err="1">
                <a:solidFill>
                  <a:schemeClr val="bg1"/>
                </a:solidFill>
              </a:rPr>
              <a:t>rilor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vecine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</a:rPr>
              <a:t>Tallinn,Riga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Aeriene</a:t>
            </a:r>
            <a:r>
              <a:rPr lang="en-US" sz="1600" dirty="0"/>
              <a:t>: </a:t>
            </a:r>
            <a:r>
              <a:rPr lang="en-US" sz="1600" dirty="0" err="1">
                <a:solidFill>
                  <a:schemeClr val="bg1"/>
                </a:solidFill>
              </a:rPr>
              <a:t>Aeroportul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Internațional</a:t>
            </a:r>
            <a:r>
              <a:rPr lang="en-US" sz="1600" dirty="0">
                <a:solidFill>
                  <a:schemeClr val="bg1"/>
                </a:solidFill>
              </a:rPr>
              <a:t> Vilnius⁠ </a:t>
            </a:r>
            <a:r>
              <a:rPr lang="en-US" sz="1600" dirty="0" err="1">
                <a:solidFill>
                  <a:schemeClr val="bg1"/>
                </a:solidFill>
              </a:rPr>
              <a:t>este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cel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mai</a:t>
            </a:r>
            <a:r>
              <a:rPr lang="en-US" sz="1600" dirty="0">
                <a:solidFill>
                  <a:schemeClr val="bg1"/>
                </a:solidFill>
              </a:rPr>
              <a:t> mare </a:t>
            </a:r>
            <a:r>
              <a:rPr lang="en-US" sz="1600" dirty="0" err="1">
                <a:solidFill>
                  <a:schemeClr val="bg1"/>
                </a:solidFill>
              </a:rPr>
              <a:t>aeroport.Alte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aeroporturi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internaționale</a:t>
            </a:r>
            <a:r>
              <a:rPr lang="en-US" sz="1600" dirty="0">
                <a:solidFill>
                  <a:schemeClr val="bg1"/>
                </a:solidFill>
              </a:rPr>
              <a:t> sunt </a:t>
            </a:r>
            <a:r>
              <a:rPr lang="en-US" sz="1600" dirty="0" err="1">
                <a:solidFill>
                  <a:schemeClr val="bg1"/>
                </a:solidFill>
              </a:rPr>
              <a:t>Aeroportul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Internațional</a:t>
            </a:r>
            <a:r>
              <a:rPr lang="en-US" sz="1600" dirty="0">
                <a:solidFill>
                  <a:schemeClr val="bg1"/>
                </a:solidFill>
              </a:rPr>
              <a:t> Kaunas⁠, </a:t>
            </a:r>
            <a:r>
              <a:rPr lang="en-US" sz="1600" dirty="0" err="1">
                <a:solidFill>
                  <a:schemeClr val="bg1"/>
                </a:solidFill>
              </a:rPr>
              <a:t>Aeroportul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Internațional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Palanga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și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Aeroportul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Internațional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Šiauliai</a:t>
            </a:r>
            <a:r>
              <a:rPr lang="en-US" sz="1600" dirty="0">
                <a:solidFill>
                  <a:schemeClr val="bg1"/>
                </a:solidFill>
              </a:rPr>
              <a:t>⁠.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Navale</a:t>
            </a:r>
            <a:r>
              <a:rPr lang="en-US" sz="1600" dirty="0"/>
              <a:t>: </a:t>
            </a:r>
            <a:r>
              <a:rPr lang="lt-LT" sz="1600" dirty="0">
                <a:solidFill>
                  <a:schemeClr val="bg1"/>
                </a:solidFill>
              </a:rPr>
              <a:t>Portul Klaipėda⁠ este singurul port comercial din Lituania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EE4CC9-B5BF-C4D0-9170-D2395AF135C1}"/>
              </a:ext>
            </a:extLst>
          </p:cNvPr>
          <p:cNvSpPr txBox="1"/>
          <p:nvPr/>
        </p:nvSpPr>
        <p:spPr>
          <a:xfrm>
            <a:off x="460513" y="4353648"/>
            <a:ext cx="11270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TURISM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cultural-</a:t>
            </a:r>
            <a:r>
              <a:rPr lang="en-US" sz="1600" dirty="0" err="1"/>
              <a:t>istoric</a:t>
            </a:r>
            <a:r>
              <a:rPr lang="en-US" sz="1600" dirty="0"/>
              <a:t>: </a:t>
            </a:r>
            <a:r>
              <a:rPr lang="en-US" sz="1600" dirty="0" err="1">
                <a:solidFill>
                  <a:schemeClr val="bg1"/>
                </a:solidFill>
              </a:rPr>
              <a:t>ora</a:t>
            </a:r>
            <a:r>
              <a:rPr lang="ro-RO" sz="1600" dirty="0">
                <a:solidFill>
                  <a:schemeClr val="bg1"/>
                </a:solidFill>
              </a:rPr>
              <a:t>ș</a:t>
            </a:r>
            <a:r>
              <a:rPr lang="en-US" sz="1600" dirty="0">
                <a:solidFill>
                  <a:schemeClr val="bg1"/>
                </a:solidFill>
              </a:rPr>
              <a:t>e-</a:t>
            </a:r>
            <a:r>
              <a:rPr lang="en-US" sz="1600" dirty="0" err="1">
                <a:solidFill>
                  <a:schemeClr val="bg1"/>
                </a:solidFill>
              </a:rPr>
              <a:t>muzeu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</a:rPr>
              <a:t>Vilnius,Kaunas</a:t>
            </a:r>
            <a:r>
              <a:rPr lang="en-US" sz="1600" dirty="0">
                <a:solidFill>
                  <a:schemeClr val="bg1"/>
                </a:solidFill>
              </a:rPr>
              <a:t>,</a:t>
            </a:r>
            <a:r>
              <a:rPr lang="lt-LT" sz="1600" dirty="0">
                <a:solidFill>
                  <a:schemeClr val="bg1"/>
                </a:solidFill>
              </a:rPr>
              <a:t>Klaipėda</a:t>
            </a:r>
            <a:r>
              <a:rPr lang="en-US" sz="1600" dirty="0">
                <a:solidFill>
                  <a:schemeClr val="bg1"/>
                </a:solidFill>
              </a:rPr>
              <a:t>,</a:t>
            </a:r>
            <a:r>
              <a:rPr lang="lt-LT" sz="1600" dirty="0">
                <a:solidFill>
                  <a:schemeClr val="bg1"/>
                </a:solidFill>
              </a:rPr>
              <a:t>Šiauliai</a:t>
            </a:r>
            <a:r>
              <a:rPr lang="en-US" sz="1600" dirty="0">
                <a:solidFill>
                  <a:schemeClr val="bg1"/>
                </a:solidFill>
              </a:rPr>
              <a:t>,</a:t>
            </a:r>
            <a:r>
              <a:rPr lang="lt-LT" sz="1600" dirty="0">
                <a:solidFill>
                  <a:schemeClr val="bg1"/>
                </a:solidFill>
              </a:rPr>
              <a:t>Kėdainiai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2F1EE"/>
                </a:solidFill>
              </a:rPr>
              <a:t>de agreement:</a:t>
            </a:r>
            <a:r>
              <a:rPr lang="ro-RO" sz="1600" dirty="0">
                <a:solidFill>
                  <a:srgbClr val="F2F1EE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Parcul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Istoric</a:t>
            </a:r>
            <a:r>
              <a:rPr lang="en-US" sz="1600" dirty="0">
                <a:solidFill>
                  <a:schemeClr val="bg1"/>
                </a:solidFill>
              </a:rPr>
              <a:t> Na</a:t>
            </a:r>
            <a:r>
              <a:rPr lang="ro-RO" sz="1600" dirty="0">
                <a:solidFill>
                  <a:schemeClr val="bg1"/>
                </a:solidFill>
              </a:rPr>
              <a:t>ț</a:t>
            </a:r>
            <a:r>
              <a:rPr lang="en-US" sz="1600" dirty="0" err="1">
                <a:solidFill>
                  <a:schemeClr val="bg1"/>
                </a:solidFill>
              </a:rPr>
              <a:t>ional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Trakai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Istmul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Curlanda,Sta</a:t>
            </a:r>
            <a:r>
              <a:rPr lang="ro-RO" sz="1600" dirty="0">
                <a:solidFill>
                  <a:schemeClr val="bg1"/>
                </a:solidFill>
              </a:rPr>
              <a:t>ș</a:t>
            </a:r>
            <a:r>
              <a:rPr lang="en-US" sz="1600" dirty="0" err="1">
                <a:solidFill>
                  <a:schemeClr val="bg1"/>
                </a:solidFill>
              </a:rPr>
              <a:t>iuni</a:t>
            </a:r>
            <a:r>
              <a:rPr lang="en-US" sz="1600" dirty="0">
                <a:solidFill>
                  <a:schemeClr val="bg1"/>
                </a:solidFill>
              </a:rPr>
              <a:t> Maritime(</a:t>
            </a:r>
            <a:r>
              <a:rPr lang="en-US" sz="1600" dirty="0" err="1">
                <a:solidFill>
                  <a:schemeClr val="bg1"/>
                </a:solidFill>
              </a:rPr>
              <a:t>Palaga,Nida</a:t>
            </a:r>
            <a:r>
              <a:rPr lang="en-US" sz="1600" dirty="0">
                <a:solidFill>
                  <a:schemeClr val="bg1"/>
                </a:solidFill>
              </a:rPr>
              <a:t>),</a:t>
            </a:r>
            <a:r>
              <a:rPr lang="en-US" sz="1600" dirty="0" err="1">
                <a:solidFill>
                  <a:schemeClr val="bg1"/>
                </a:solidFill>
              </a:rPr>
              <a:t>Locuri</a:t>
            </a:r>
            <a:r>
              <a:rPr lang="en-US" sz="1600" dirty="0">
                <a:solidFill>
                  <a:schemeClr val="bg1"/>
                </a:solidFill>
              </a:rPr>
              <a:t> de </a:t>
            </a:r>
            <a:r>
              <a:rPr lang="en-US" sz="1600" dirty="0" err="1">
                <a:solidFill>
                  <a:schemeClr val="bg1"/>
                </a:solidFill>
              </a:rPr>
              <a:t>pelerinaj</a:t>
            </a:r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Dealul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Crucilor,Poarta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Zorilor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A470FB-7AF1-2582-C3B3-74E3104F6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49B5B-6515-0501-7A47-FF6262986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91" y="419100"/>
            <a:ext cx="3406587" cy="3092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AE00B-A6D2-6740-7DD4-095CBB9B8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243" y="627823"/>
            <a:ext cx="4129088" cy="2752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28AAF-5671-2051-87D4-08EAB99A6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91" y="3790196"/>
            <a:ext cx="4286250" cy="2752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DBC45-C686-0A55-DFB8-E197A0995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493" y="763285"/>
            <a:ext cx="3286125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B73815-CE1C-8D23-596D-AF5E817E3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131" y="3734596"/>
            <a:ext cx="3738272" cy="275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23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nimalist Presentation">
      <a:dk1>
        <a:sysClr val="windowText" lastClr="000000"/>
      </a:dk1>
      <a:lt1>
        <a:sysClr val="window" lastClr="FFFFFF"/>
      </a:lt1>
      <a:dk2>
        <a:srgbClr val="ABABAB"/>
      </a:dk2>
      <a:lt2>
        <a:srgbClr val="F2F1EE"/>
      </a:lt2>
      <a:accent1>
        <a:srgbClr val="D8D2CD"/>
      </a:accent1>
      <a:accent2>
        <a:srgbClr val="C0C9C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Biome Light"/>
        <a:ea typeface=""/>
        <a:cs typeface=""/>
      </a:majorFont>
      <a:minorFont>
        <a:latin typeface="Biom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color presentation_Win32_LW_v2.potx" id="{B7F4C684-7BE5-4BD8-BEBE-7F207A45F474}" vid="{9091DE1E-F617-4C59-950B-F96736B889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A1B7BBB-8F46-4BA8-85EC-2ECC1D2E329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53A10211-FBDE-44DA-8AD6-29E596B297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976319-4513-485C-AD3A-E56C39927A38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{D505EC9F-11AA-40E7-ABBD-AC0170DAF216}tf16411245_win32</Template>
  <TotalTime>203</TotalTime>
  <Words>723</Words>
  <Application>Microsoft Office PowerPoint</Application>
  <PresentationFormat>Widescreen</PresentationFormat>
  <Paragraphs>60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LITUANIA</vt:lpstr>
      <vt:lpstr>PowerPoint Presentation</vt:lpstr>
      <vt:lpstr>PowerPoint Presentation</vt:lpstr>
      <vt:lpstr>PowerPoint Presentation</vt:lpstr>
      <vt:lpstr>PowerPoint Presentation</vt:lpstr>
      <vt:lpstr>ECONOMIA      moneda EURO   - resurse naturale: teren arabil,păduri,pescuit,resurse minerale,turba, chihlimbar,roci de constructie( nisipuri marțifere,calcar,cretă,domolită,ghips)   -industria alimentară: lactate,bere,conseve de pește                          constructia de mașini: autovehicule,nave maritime,ascensoare,mecanică fină                          chimică: mase plastice,fire si fibre sintetice,hârtie,celuloză                          textile  -agricultura creșterea animalelor: bovine,porcine                             cultura plantelor: secară,orz,ovăz,sfeclă de zahăr,cartofi,in,cânepa,legume                             alte produse: vită,oua,lapte,pește   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LITUANIA</dc:title>
  <dc:creator>Adela Daria</dc:creator>
  <cp:lastModifiedBy>Gabor Codrin</cp:lastModifiedBy>
  <cp:revision>3</cp:revision>
  <dcterms:created xsi:type="dcterms:W3CDTF">2023-03-19T16:11:29Z</dcterms:created>
  <dcterms:modified xsi:type="dcterms:W3CDTF">2023-04-27T20:41:21Z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