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3"/>
    <p:restoredTop sz="95687"/>
  </p:normalViewPr>
  <p:slideViewPr>
    <p:cSldViewPr snapToGrid="0">
      <p:cViewPr varScale="1">
        <p:scale>
          <a:sx n="124" d="100"/>
          <a:sy n="124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ro/slide/17141355/" TargetMode="External"/><Relationship Id="rId2" Type="http://schemas.openxmlformats.org/officeDocument/2006/relationships/hyperlink" Target="https://ro.wikipedia.org/wiki/German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8976-2ACC-2135-AFF1-98526D535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RO" dirty="0"/>
              <a:t>Germania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8E3FA-34D4-6A56-9A6A-047404600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RO" dirty="0"/>
              <a:t>Galan Albert</a:t>
            </a:r>
          </a:p>
        </p:txBody>
      </p:sp>
    </p:spTree>
    <p:extLst>
      <p:ext uri="{BB962C8B-B14F-4D97-AF65-F5344CB8AC3E}">
        <p14:creationId xmlns:p14="http://schemas.microsoft.com/office/powerpoint/2010/main" val="23273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AB1E-5BF5-2072-F08C-9D448F8C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effectLst/>
                <a:latin typeface="Open Sans" panose="020B0606030504020204" pitchFamily="34" charset="0"/>
              </a:rPr>
              <a:t>Industria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auto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comerțul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exterior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E80F-2895-DD24-42EB-5E5DDDB0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" y="2090293"/>
            <a:ext cx="4921322" cy="3909815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Open Sans" panose="020B0606030504020204" pitchFamily="34" charset="0"/>
              </a:rPr>
              <a:t>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2010,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piața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coborât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cu 23,4%, la 2,9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milioane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mașini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înmatriculate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Cele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cote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piață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le-au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avut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mărcile</a:t>
            </a:r>
            <a:endParaRPr lang="en-GB" dirty="0">
              <a:latin typeface="Open Sans" panose="020B0606030504020204" pitchFamily="34" charset="0"/>
            </a:endParaRP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Volkswagen (21%)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Mercedes (9,6%)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BMW-Mini (9,1%)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Opel (8%)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Audi (7,8%)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Ford (6,8%)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DA618-1E71-10BC-AF1D-4CEE09AF4DB9}"/>
              </a:ext>
            </a:extLst>
          </p:cNvPr>
          <p:cNvSpPr txBox="1"/>
          <p:nvPr/>
        </p:nvSpPr>
        <p:spPr>
          <a:xfrm>
            <a:off x="7130265" y="1976847"/>
            <a:ext cx="5208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 err="1">
                <a:effectLst/>
                <a:latin typeface="Open Sans" panose="020B0606030504020204" pitchFamily="34" charset="0"/>
              </a:rPr>
              <a:t>Comerțul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exterior:</a:t>
            </a:r>
          </a:p>
          <a:p>
            <a:r>
              <a:rPr lang="en-GB" sz="2400" b="0" i="0" dirty="0" err="1">
                <a:effectLst/>
                <a:latin typeface="Open Sans" panose="020B0606030504020204" pitchFamily="34" charset="0"/>
              </a:rPr>
              <a:t>cel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mare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partener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economic al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Germaniei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Rusia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, din care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importă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produse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de 31,8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miliarde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de euro,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care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exportă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de 26,4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miliarde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de euro. Cele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multe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masini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effectLst/>
                <a:latin typeface="Open Sans" panose="020B0606030504020204" pitchFamily="34" charset="0"/>
              </a:rPr>
              <a:t>produc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 in Germania</a:t>
            </a:r>
            <a:br>
              <a:rPr lang="en-GB" sz="2400" dirty="0"/>
            </a:br>
            <a:endParaRPr lang="en-RO" sz="2400" dirty="0"/>
          </a:p>
        </p:txBody>
      </p:sp>
      <p:pic>
        <p:nvPicPr>
          <p:cNvPr id="8194" name="Picture 2" descr="Industria auto a Germaniei a atins cel mai mic nivel din ultimii 23 de ani">
            <a:extLst>
              <a:ext uri="{FF2B5EF4-FFF2-40B4-BE49-F238E27FC236}">
                <a16:creationId xmlns:a16="http://schemas.microsoft.com/office/drawing/2014/main" id="{E87CE52A-F347-0208-0D20-AC8AFFC7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1" y="4406133"/>
            <a:ext cx="3674725" cy="2235458"/>
          </a:xfrm>
          <a:prstGeom prst="snip2DiagRect">
            <a:avLst>
              <a:gd name="adj1" fmla="val 1806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 firmă chineză va construi o fabrică de 30 milioane de dolari... |  PROFIT.ro">
            <a:extLst>
              <a:ext uri="{FF2B5EF4-FFF2-40B4-BE49-F238E27FC236}">
                <a16:creationId xmlns:a16="http://schemas.microsoft.com/office/drawing/2014/main" id="{25E3CB4C-5447-C61A-647D-8335BD84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73" y="4806825"/>
            <a:ext cx="3092522" cy="1738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7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EC37-FDB5-1F04-A4AC-98ED5F78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Cele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importante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atracţii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turistice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din Germania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9BDC-3F53-A15D-F20F-88D055F2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562959" cy="3599316"/>
          </a:xfrm>
        </p:spPr>
        <p:txBody>
          <a:bodyPr/>
          <a:lstStyle/>
          <a:p>
            <a:r>
              <a:rPr lang="en-GB" b="1" u="sng" dirty="0" err="1">
                <a:effectLst/>
                <a:latin typeface="Open Sans" panose="020B0606030504020204" pitchFamily="34" charset="0"/>
              </a:rPr>
              <a:t>Castelul</a:t>
            </a:r>
            <a:r>
              <a:rPr lang="en-GB" b="1" u="sng" dirty="0">
                <a:effectLst/>
                <a:latin typeface="Open Sans" panose="020B0606030504020204" pitchFamily="34" charset="0"/>
              </a:rPr>
              <a:t> Neuschwanstein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Construit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dorinţele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exprese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ale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Regelui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Ludwig al II-lea al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Bavariei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supranumit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“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Regele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Nebun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”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sau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“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Regele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Lebădă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”, Neuschwanstein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probabil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cunoscut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castel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servit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drept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model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W. Disney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pentru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castelul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Sleeping Beauty.</a:t>
            </a:r>
            <a:endParaRPr lang="en-RO" dirty="0"/>
          </a:p>
        </p:txBody>
      </p:sp>
      <p:pic>
        <p:nvPicPr>
          <p:cNvPr id="9218" name="Picture 2" descr="Castelul Neuschwanstein, un loc de poveste - DescoperaLocuri.ro">
            <a:extLst>
              <a:ext uri="{FF2B5EF4-FFF2-40B4-BE49-F238E27FC236}">
                <a16:creationId xmlns:a16="http://schemas.microsoft.com/office/drawing/2014/main" id="{DCC40D0E-9B63-FA20-DFA3-816E71B9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1" y="2412792"/>
            <a:ext cx="4596638" cy="34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3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EC37-FDB5-1F04-A4AC-98ED5F78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Cele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importante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atracţii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turistice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din Germania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9BDC-3F53-A15D-F20F-88D055F2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6562959" cy="3920089"/>
          </a:xfrm>
        </p:spPr>
        <p:txBody>
          <a:bodyPr>
            <a:normAutofit fontScale="85000" lnSpcReduction="20000"/>
          </a:bodyPr>
          <a:lstStyle/>
          <a:p>
            <a:r>
              <a:rPr lang="en-GB" b="1" i="0" u="sng" dirty="0">
                <a:effectLst/>
                <a:latin typeface="Open Sans" panose="020B0606030504020204" pitchFamily="34" charset="0"/>
              </a:rPr>
              <a:t> Europa-Park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Europa Park din Rust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fost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bine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cotat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parc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distracţii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Europa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2012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şi-şi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aşteaptă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vizitatorii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cu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100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atracţii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spectacole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fantastice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11 roller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coastere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13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domenii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tematice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cu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europene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Toate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atracţii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ale Europa Park sunt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menite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depăşească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vizitatorilor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toate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vârstele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sălbatice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neînfricate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aşteptări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promit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administratorii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Europa Park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se pare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-au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îndeplinit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această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misiune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dacă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fi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luăm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numărul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vizitatori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Europa-Park din Rust se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află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nici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59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kilometri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Strasbourg,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Franţa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aeroporturi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apropiate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fiind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Baden-Baden (la 80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kilometri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), Stuttgart (la 176 km)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EuroAirport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Basel (la 97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kilometri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).</a:t>
            </a:r>
            <a:br>
              <a:rPr lang="en-GB" dirty="0"/>
            </a:br>
            <a:endParaRPr lang="en-GB" b="1" i="0" u="sng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11266" name="Picture 2" descr="A fairytale Europe: Europa-Park, Germany | Germany holidays | The Guardian">
            <a:extLst>
              <a:ext uri="{FF2B5EF4-FFF2-40B4-BE49-F238E27FC236}">
                <a16:creationId xmlns:a16="http://schemas.microsoft.com/office/drawing/2014/main" id="{25B80705-BB20-B1B2-4971-98D1DEDF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1" y="2050293"/>
            <a:ext cx="2927850" cy="17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uropa-Park">
            <a:extLst>
              <a:ext uri="{FF2B5EF4-FFF2-40B4-BE49-F238E27FC236}">
                <a16:creationId xmlns:a16="http://schemas.microsoft.com/office/drawing/2014/main" id="{811E86C5-201E-EEA8-40F4-5050980B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42" y="4153042"/>
            <a:ext cx="3155879" cy="21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isit Europa-Park, Rulantica &amp; Events and stay overnight, conferences,  meetings">
            <a:extLst>
              <a:ext uri="{FF2B5EF4-FFF2-40B4-BE49-F238E27FC236}">
                <a16:creationId xmlns:a16="http://schemas.microsoft.com/office/drawing/2014/main" id="{36F44F09-64E6-FCC2-C6E6-D1F6AC4B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55" y="4094108"/>
            <a:ext cx="1269812" cy="22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3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EC37-FDB5-1F04-A4AC-98ED5F78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Cele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importante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atracţii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turistice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din Germania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9BDC-3F53-A15D-F20F-88D055F2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104082" cy="2481708"/>
          </a:xfrm>
        </p:spPr>
        <p:txBody>
          <a:bodyPr>
            <a:normAutofit fontScale="85000" lnSpcReduction="10000"/>
          </a:bodyPr>
          <a:lstStyle/>
          <a:p>
            <a:r>
              <a:rPr lang="en-GB" b="1" i="0" u="sng" dirty="0">
                <a:effectLst/>
                <a:latin typeface="Open Sans" panose="020B0606030504020204" pitchFamily="34" charset="0"/>
              </a:rPr>
              <a:t> </a:t>
            </a:r>
            <a:r>
              <a:rPr lang="en-GB" b="1" i="0" u="sng" dirty="0" err="1">
                <a:effectLst/>
                <a:latin typeface="Open Sans" panose="020B0606030504020204" pitchFamily="34" charset="0"/>
              </a:rPr>
              <a:t>Zidul</a:t>
            </a:r>
            <a:r>
              <a:rPr lang="en-GB" b="1" i="0" u="sng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u="sng" dirty="0" err="1">
                <a:effectLst/>
                <a:latin typeface="Open Sans" panose="020B0606030504020204" pitchFamily="34" charset="0"/>
              </a:rPr>
              <a:t>Berlinului</a:t>
            </a:r>
            <a:endParaRPr lang="en-GB" b="1" i="0" u="sng" dirty="0"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Din 1961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până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1989,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Zidul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Berlinului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împărțit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orașul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toată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Germania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două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mare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parte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această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structură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beton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există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astăzi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însă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fragmentele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rămase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picioare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sunt 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caracteristică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distinctă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orașului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Astăzi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există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un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traseu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pentru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pietoni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cicliști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împărțit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14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secțiuni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care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urmează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traseul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fostului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perete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netrecut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pentru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Germania de Est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panouri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informare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instalate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30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puncte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spun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povestea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acestuia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  <a:endParaRPr lang="en-GB" b="1" i="0" u="sng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13314" name="Picture 2" descr="Şase lucruri pe care nu le ştiai despre Zidul Berlinului">
            <a:extLst>
              <a:ext uri="{FF2B5EF4-FFF2-40B4-BE49-F238E27FC236}">
                <a16:creationId xmlns:a16="http://schemas.microsoft.com/office/drawing/2014/main" id="{8B581F9D-96FD-8526-9F00-A05D752FE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54" y="2154005"/>
            <a:ext cx="2994328" cy="17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C29EE4D-ADDC-A36B-8B35-5A9AB7D1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02" y="4690286"/>
            <a:ext cx="3208580" cy="21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Zidul Berlinului ar putea fi refăcut pentru a fi din nou dărâmat, la 30 de  ani">
            <a:extLst>
              <a:ext uri="{FF2B5EF4-FFF2-40B4-BE49-F238E27FC236}">
                <a16:creationId xmlns:a16="http://schemas.microsoft.com/office/drawing/2014/main" id="{9F7492CC-49F0-43E6-29AA-277E38EE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54" y="4769133"/>
            <a:ext cx="3462266" cy="19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8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FC14-A5D4-5220-5362-3FE22489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Bibliografie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2F1E-8305-E825-EE5F-C8B3E31FA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https://ro.wikipedia.org/wiki/Germania</a:t>
            </a:r>
            <a:endParaRPr lang="en-GB" b="1" u="sng" dirty="0"/>
          </a:p>
          <a:p>
            <a:r>
              <a:rPr lang="en-GB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https://slideplayer.ro/slide/17141355/</a:t>
            </a:r>
            <a:endParaRPr lang="en-GB" b="1" u="sng" dirty="0"/>
          </a:p>
          <a:p>
            <a:r>
              <a:rPr lang="en-GB" b="1" u="sng" dirty="0"/>
              <a:t>http://</a:t>
            </a:r>
            <a:r>
              <a:rPr lang="en-GB" b="1" u="sng" dirty="0" err="1"/>
              <a:t>www.travelwiz.ro</a:t>
            </a:r>
            <a:r>
              <a:rPr lang="en-GB" b="1" u="sng" dirty="0"/>
              <a:t>/</a:t>
            </a:r>
            <a:r>
              <a:rPr lang="en-GB" b="1" u="sng" dirty="0" err="1"/>
              <a:t>populatie-germania</a:t>
            </a:r>
            <a:endParaRPr lang="en-RO" b="1" u="sng" dirty="0"/>
          </a:p>
        </p:txBody>
      </p:sp>
    </p:spTree>
    <p:extLst>
      <p:ext uri="{BB962C8B-B14F-4D97-AF65-F5344CB8AC3E}">
        <p14:creationId xmlns:p14="http://schemas.microsoft.com/office/powerpoint/2010/main" val="85082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F7E5-8A66-5CB6-BFB9-B82A8818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Germania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un stat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situat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Europa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Centrală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.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F742-ADE7-71ED-14E1-9B21C8A1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202915" cy="3599316"/>
          </a:xfrm>
        </p:spPr>
        <p:txBody>
          <a:bodyPr/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-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Suprafața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totală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teritoriului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țării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 km²,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relieful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fiind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preponderent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muntos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Germania,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fiind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mărime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63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7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Europa.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-</a:t>
            </a:r>
            <a:r>
              <a:rPr lang="en-GB" dirty="0" err="1">
                <a:latin typeface="Open Sans" panose="020B0606030504020204" pitchFamily="34" charset="0"/>
              </a:rPr>
              <a:t>P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opulaţia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Germaniei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82,79 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milioane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(2017)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fiind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14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2 in Europa.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-</a:t>
            </a:r>
            <a:r>
              <a:rPr lang="en-GB" dirty="0" err="1">
                <a:latin typeface="Open Sans" panose="020B0606030504020204" pitchFamily="34" charset="0"/>
              </a:rPr>
              <a:t>C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lima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temperat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continentala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temperature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medie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fiind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9°C.</a:t>
            </a:r>
            <a:endParaRPr lang="en-RO" dirty="0"/>
          </a:p>
        </p:txBody>
      </p:sp>
      <p:pic>
        <p:nvPicPr>
          <p:cNvPr id="1026" name="Picture 2" descr="Localizarea  Germaniei  (verde închis) – pe continentul european  (verde deschis și gri închis) – în Uniunea Europeană  (verde deschis)  —  [Legendă]">
            <a:extLst>
              <a:ext uri="{FF2B5EF4-FFF2-40B4-BE49-F238E27FC236}">
                <a16:creationId xmlns:a16="http://schemas.microsoft.com/office/drawing/2014/main" id="{64AEC5B2-9F6B-DB6D-8FFE-FB34BD1C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76" y="3346783"/>
            <a:ext cx="3987657" cy="3354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7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86B7-B7FC-D054-18F8-ABECC006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Germania are 9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vecini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aceştia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sunt: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BD37-3971-600E-3651-9EBCEE2EA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DANEMARCA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Nord)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POLONIA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Est)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CEHIA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Est)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AUSTRIA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Sud-Est)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Elveția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Sud)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Franța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Sud-Vest)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LUXEMBURG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înVest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BELGIA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înVest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OLANDA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Vest)</a:t>
            </a:r>
            <a:endParaRPr lang="en-RO" dirty="0"/>
          </a:p>
        </p:txBody>
      </p:sp>
      <p:pic>
        <p:nvPicPr>
          <p:cNvPr id="4" name="Picture 2" descr="Localizarea  Germaniei  (verde închis) – pe continentul european  (verde deschis și gri închis) – în Uniunea Europeană  (verde deschis)  —  [Legendă]">
            <a:extLst>
              <a:ext uri="{FF2B5EF4-FFF2-40B4-BE49-F238E27FC236}">
                <a16:creationId xmlns:a16="http://schemas.microsoft.com/office/drawing/2014/main" id="{325607E2-54C4-C6F0-5CEF-2A6B3ADF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76" y="3346783"/>
            <a:ext cx="3987657" cy="3354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0CC0-4417-9315-429E-35B053BC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Relieful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GERMANIEI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23089-6875-B977-233E-E3D25167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911970" cy="3599316"/>
          </a:xfrm>
        </p:spPr>
        <p:txBody>
          <a:bodyPr/>
          <a:lstStyle/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nord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relieful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format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Câmpia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nord-europeană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centru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găsesc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podișuri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munți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joși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ca: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Munții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Harz,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Masivul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Șistos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Renan,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Munții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Pădurea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Neagră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Munții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Pădurea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Boemiei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Munții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Metaliferi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sud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află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Podișul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Bavariei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iar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apoi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înalți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munți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Germania,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Alpii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Bavarezi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(cu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altitudinea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maximă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m,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vârful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Zugspitze).</a:t>
            </a:r>
            <a:endParaRPr lang="en-RO" dirty="0"/>
          </a:p>
        </p:txBody>
      </p:sp>
      <p:pic>
        <p:nvPicPr>
          <p:cNvPr id="4098" name="Picture 2" descr="MBM Systems Harta Hartă 3D Germania">
            <a:extLst>
              <a:ext uri="{FF2B5EF4-FFF2-40B4-BE49-F238E27FC236}">
                <a16:creationId xmlns:a16="http://schemas.microsoft.com/office/drawing/2014/main" id="{07A16CB9-73A5-599A-88B1-F9A1DA0E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36" y="2129055"/>
            <a:ext cx="4521127" cy="45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0CC0-4417-9315-429E-35B053BC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Relieful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GERMANIEI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23089-6875-B977-233E-E3D25167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6911970" cy="4216327"/>
          </a:xfrm>
        </p:spPr>
        <p:txBody>
          <a:bodyPr>
            <a:normAutofit fontScale="70000" lnSpcReduction="20000"/>
          </a:bodyPr>
          <a:lstStyle/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Rețeaua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hidrografică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Germaniei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formată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ales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râuri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fluvii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dintre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care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importante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sunt </a:t>
            </a:r>
            <a:r>
              <a:rPr lang="en-GB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Rinul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germană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</a:t>
            </a:r>
            <a:r>
              <a:rPr lang="en-GB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Rhein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cu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afluenți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importanți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Main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Neckar), </a:t>
            </a:r>
            <a:r>
              <a:rPr lang="en-GB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Ruhr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Dunărea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(Donau), Weser, </a:t>
            </a:r>
            <a:r>
              <a:rPr lang="en-GB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Elba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(Elbe)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Odra (Oder).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Cel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mare lac din Germania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Lacul</a:t>
            </a:r>
            <a:r>
              <a:rPr lang="en-GB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Bodensee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;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formează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parte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granița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naturală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dintre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Germania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Elveția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Cele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lungi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fluvii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Germania sunt:</a:t>
            </a:r>
          </a:p>
          <a:p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Rin 865 km (</a:t>
            </a:r>
            <a:r>
              <a:rPr lang="en-GB" dirty="0" err="1">
                <a:solidFill>
                  <a:srgbClr val="444444"/>
                </a:solidFill>
                <a:latin typeface="Open Sans" panose="020B0606030504020204" pitchFamily="34" charset="0"/>
              </a:rPr>
              <a:t>Marea</a:t>
            </a:r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444444"/>
                </a:solidFill>
                <a:latin typeface="Open Sans" panose="020B0606030504020204" pitchFamily="34" charset="0"/>
              </a:rPr>
              <a:t>Nordului</a:t>
            </a:r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)</a:t>
            </a:r>
            <a:endParaRPr lang="en-GB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Elba 727 km (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Marea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Nordului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Dunăre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647 km (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Marea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Neagră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Main 534 km (Rin)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Weser 452 km (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Marea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Nordului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Germania 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deschidere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Marea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Nordului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MareaBaltică</a:t>
            </a:r>
            <a:endParaRPr lang="en-RO" dirty="0"/>
          </a:p>
        </p:txBody>
      </p:sp>
      <p:pic>
        <p:nvPicPr>
          <p:cNvPr id="6146" name="Picture 2" descr="Germania | Profa' de Geografie">
            <a:extLst>
              <a:ext uri="{FF2B5EF4-FFF2-40B4-BE49-F238E27FC236}">
                <a16:creationId xmlns:a16="http://schemas.microsoft.com/office/drawing/2014/main" id="{C34BCE02-D88C-D40A-2B03-5E8DF2D8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2" y="2110507"/>
            <a:ext cx="4294910" cy="45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F7E5-0C20-828B-BEE6-C4F8C4F4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Clima Germaniei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73D7-0B7B-BE04-5AE1-FFD95952B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Germania are 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climă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temperată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tranziție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Europei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Vest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Europei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Est.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Temperatura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medie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anuală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9°C.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Temperatura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ianuarie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variază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la -6°C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până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la 1 °C,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timp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temperatura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lunii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iulie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variază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16°C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20°C.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Precipitațiile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sunt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sud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nord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sunt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mici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  <a:br>
              <a:rPr lang="en-GB" dirty="0"/>
            </a:b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98520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51A2-EF5D-BBB6-8A5A-A877C42D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effectLst/>
                <a:latin typeface="Open Sans" panose="020B0606030504020204" pitchFamily="34" charset="0"/>
              </a:rPr>
              <a:t>Populația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GERMANIEI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Numar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locuitori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: 82,6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milioane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E8C1-1CF4-9D47-9796-4B62D37D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67899"/>
          </a:xfrm>
        </p:spPr>
        <p:txBody>
          <a:bodyPr>
            <a:normAutofit fontScale="55000" lnSpcReduction="20000"/>
          </a:bodyPr>
          <a:lstStyle/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Densitate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231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/km</a:t>
            </a:r>
            <a:r>
              <a:rPr lang="en-GB" b="0" i="0" baseline="30000" dirty="0">
                <a:effectLst/>
                <a:latin typeface="Open Sans" panose="020B0606030504020204" pitchFamily="34" charset="0"/>
              </a:rPr>
              <a:t>2</a:t>
            </a:r>
            <a:endParaRPr lang="en-GB" b="0" i="0" dirty="0"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Distributie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88% urban / 12% rural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Rata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anuala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crestere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0,1%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Speranta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viata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Femei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82 ani /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Barbati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76 ani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Religii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Crestina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protestanta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catolica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musulmana</a:t>
            </a:r>
            <a:endParaRPr lang="en-GB" b="0" i="0" dirty="0"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Limbi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vorbite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Germana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limba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oficiala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), limbi ale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imigrantilor</a:t>
            </a:r>
            <a:endParaRPr lang="en-GB" b="0" i="0" dirty="0"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Rata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analfabetismului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sub 1%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Datorita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populatiei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numeroase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tara se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situeaza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al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doilea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Europa,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Rusia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Datorita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dezvoltarii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rapide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industriei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oamenii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au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migrat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la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zonele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rurale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orase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iar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populatia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urbana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reprezinta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74 % din total in In 2009.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Persoanele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0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14 ani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reprezinta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13.7% din total,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15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64 de ani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constituie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66.1%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iar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oamenii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65 de ani 20.3 %. </a:t>
            </a: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Procentul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natalitate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11,2 </a:t>
            </a:r>
            <a:r>
              <a:rPr lang="en-GB" b="0" i="0" baseline="30000" dirty="0">
                <a:effectLst/>
                <a:latin typeface="Open Sans" panose="020B0606030504020204" pitchFamily="34" charset="0"/>
              </a:rPr>
              <a:t>0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/</a:t>
            </a:r>
            <a:r>
              <a:rPr lang="en-GB" b="0" i="0" baseline="-25000" dirty="0">
                <a:effectLst/>
                <a:latin typeface="Open Sans" panose="020B0606030504020204" pitchFamily="34" charset="0"/>
              </a:rPr>
              <a:t>00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iar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mortalitate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11,5 </a:t>
            </a:r>
            <a:r>
              <a:rPr lang="en-GB" b="0" i="0" baseline="30000" dirty="0">
                <a:effectLst/>
                <a:latin typeface="Open Sans" panose="020B0606030504020204" pitchFamily="34" charset="0"/>
              </a:rPr>
              <a:t>0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/</a:t>
            </a:r>
            <a:r>
              <a:rPr lang="en-GB" b="0" i="0" baseline="-25000" dirty="0">
                <a:effectLst/>
                <a:latin typeface="Open Sans" panose="020B0606030504020204" pitchFamily="34" charset="0"/>
              </a:rPr>
              <a:t>00.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In Germania, 7 %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populatia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acestei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tari 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reprezinta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strainii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turcii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italienii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grecii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spaniolii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polonezii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etc.</a:t>
            </a:r>
            <a:endParaRPr lang="en-R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E17A61-23F7-1FC6-429A-210972B8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54" y="1483257"/>
            <a:ext cx="5447109" cy="2520707"/>
          </a:xfrm>
          <a:prstGeom prst="snip2DiagRect">
            <a:avLst>
              <a:gd name="adj1" fmla="val 197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2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B54F-A4E3-8A73-D7C4-C97C0C0A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Top 5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cele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mari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orașe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din Germania: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076F-4750-E643-7A4A-1C7D726D1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1.Berlin(3.395.189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locuitori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2. Hamburg(1.743.627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locuitori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3.Munchen(1.259.677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locuitori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4. Köln(983.347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locuitori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5. Frankfurt am Main(651.899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locuitori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  <a:br>
              <a:rPr lang="en-GB" dirty="0"/>
            </a:br>
            <a:endParaRPr lang="en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164A1-BDE6-D19F-3CB3-54F5B72F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83" y="2336873"/>
            <a:ext cx="28448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07F5-2637-CB9E-07E1-D99022AC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Economia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şi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resursele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GERMANIEI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12E27-92FA-DA7C-7468-9CB4C039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7806133" cy="4084475"/>
          </a:xfrm>
        </p:spPr>
        <p:txBody>
          <a:bodyPr>
            <a:normAutofit fontScale="70000" lnSpcReduction="20000"/>
          </a:bodyPr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Germania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una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dintre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dezvoltate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economii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treia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ca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mărime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Statele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Unite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Japonia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cincea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privește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puterea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cumpărare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prima din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Uniunea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Europeană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Este o mare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putere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plasându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-se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patru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economia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PIB nominal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cincea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PPC. Este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mare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exportator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al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doilea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importator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bunuri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Economia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țării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depinde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mare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măsură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industrie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Aceasta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s-a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dezvoltat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baza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unor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resurse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subsol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foarte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importante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: </a:t>
            </a:r>
          </a:p>
          <a:p>
            <a:pPr lvl="1"/>
            <a:r>
              <a:rPr lang="en-GB" b="0" i="0" dirty="0" err="1">
                <a:effectLst/>
                <a:latin typeface="Open Sans" panose="020B0606030504020204" pitchFamily="34" charset="0"/>
              </a:rPr>
              <a:t>cărbuni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lignit-locul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 pe glob-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huilă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),</a:t>
            </a:r>
          </a:p>
          <a:p>
            <a:pPr lvl="1"/>
            <a:r>
              <a:rPr lang="en-GB" dirty="0" err="1">
                <a:latin typeface="Open Sans" panose="020B0606030504020204" pitchFamily="34" charset="0"/>
              </a:rPr>
              <a:t>s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are</a:t>
            </a:r>
            <a:endParaRPr lang="en-GB" dirty="0">
              <a:latin typeface="Open Sans" panose="020B0606030504020204" pitchFamily="34" charset="0"/>
            </a:endParaRPr>
          </a:p>
          <a:p>
            <a:pPr lvl="1"/>
            <a:r>
              <a:rPr lang="en-GB" b="0" i="0" dirty="0" err="1">
                <a:effectLst/>
                <a:latin typeface="Open Sans" panose="020B0606030504020204" pitchFamily="34" charset="0"/>
              </a:rPr>
              <a:t>minereu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fier</a:t>
            </a:r>
            <a:endParaRPr lang="en-GB" dirty="0">
              <a:latin typeface="Open Sans" panose="020B0606030504020204" pitchFamily="34" charset="0"/>
            </a:endParaRPr>
          </a:p>
          <a:p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baza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combustibililor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materiilor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prim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importate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Germania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doua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producătoare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europeană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după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Rusia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energie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electrică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obținută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ales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termocentrale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atomocentrale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effectLst/>
                <a:latin typeface="Open Sans" panose="020B0606030504020204" pitchFamily="34" charset="0"/>
              </a:rPr>
              <a:t>Pe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baza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minereurilor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importate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Germania produce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cantități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uriașe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locul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V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lume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oțel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cupru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aluminiu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Aceste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metale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sunt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prelucrate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cadrul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industriei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constructoare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mașini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care produce: automobile, locomotive,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aparatură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electronică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utilaje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multe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altele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  <p:pic>
        <p:nvPicPr>
          <p:cNvPr id="7170" name="Picture 2" descr="Industria Germaniei previzionează perspective mai bune în 2021, în urma  creșterii exporturilor">
            <a:extLst>
              <a:ext uri="{FF2B5EF4-FFF2-40B4-BE49-F238E27FC236}">
                <a16:creationId xmlns:a16="http://schemas.microsoft.com/office/drawing/2014/main" id="{5A29011B-BE2D-CE42-0FEA-AD944711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57" y="2336872"/>
            <a:ext cx="3341850" cy="18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ittel-kaput! Criza energetică poate prăbuși industria Germaniei. Începutul  sfârșitului pentru locomotiva Europei? | Ziarul National">
            <a:extLst>
              <a:ext uri="{FF2B5EF4-FFF2-40B4-BE49-F238E27FC236}">
                <a16:creationId xmlns:a16="http://schemas.microsoft.com/office/drawing/2014/main" id="{62B30A65-37DF-B46A-72CA-FA07144D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57" y="4549911"/>
            <a:ext cx="3341850" cy="18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979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65</TotalTime>
  <Words>1233</Words>
  <Application>Microsoft Macintosh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Trebuchet MS</vt:lpstr>
      <vt:lpstr>Berlin</vt:lpstr>
      <vt:lpstr>Germania</vt:lpstr>
      <vt:lpstr>Germania este un stat situat în Europa Centrală.</vt:lpstr>
      <vt:lpstr>Germania are 9 vecini, aceştia sunt:</vt:lpstr>
      <vt:lpstr>Relieful GERMANIEI</vt:lpstr>
      <vt:lpstr>Relieful GERMANIEI</vt:lpstr>
      <vt:lpstr>Clima Germaniei</vt:lpstr>
      <vt:lpstr>Populația GERMANIEI Numar de locuitori: 82,6 milioane</vt:lpstr>
      <vt:lpstr>Top 5 cele mai mari orașe din Germania:</vt:lpstr>
      <vt:lpstr>Economia şi resursele GERMANIEI</vt:lpstr>
      <vt:lpstr>Industria auto şi comerțul exterior</vt:lpstr>
      <vt:lpstr>Cele mai importante atracţii turistice din Germania</vt:lpstr>
      <vt:lpstr>Cele mai importante atracţii turistice din Germania</vt:lpstr>
      <vt:lpstr>Cele mai importante atracţii turistice din Germania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Germania</dc:title>
  <dc:creator>Albert Galan</dc:creator>
  <cp:lastModifiedBy>Albert Galan</cp:lastModifiedBy>
  <cp:revision>1</cp:revision>
  <dcterms:created xsi:type="dcterms:W3CDTF">2023-04-28T06:57:33Z</dcterms:created>
  <dcterms:modified xsi:type="dcterms:W3CDTF">2023-04-28T08:02:53Z</dcterms:modified>
</cp:coreProperties>
</file>