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D4D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1018" y="2756989"/>
            <a:ext cx="4449962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e.ro/node/1673" TargetMode="External"/><Relationship Id="rId2" Type="http://schemas.openxmlformats.org/officeDocument/2006/relationships/hyperlink" Target="https://ro.wikipedia.org/wiki/Geografia_Principatului_Monac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hyperlink" Target="https://google.com/images" TargetMode="External"/><Relationship Id="rId4" Type="http://schemas.openxmlformats.org/officeDocument/2006/relationships/hyperlink" Target="https://franta.directbooking.ro/prezentare-monaco-informatii-poze-imagini-5420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1018" y="2756989"/>
            <a:ext cx="4089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MONACO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219525" y="3986789"/>
            <a:ext cx="1948814" cy="1562735"/>
            <a:chOff x="9219525" y="3986789"/>
            <a:chExt cx="1948814" cy="1562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9050" y="3996315"/>
              <a:ext cx="1929533" cy="15436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24288" y="3991552"/>
              <a:ext cx="1939289" cy="1553210"/>
            </a:xfrm>
            <a:custGeom>
              <a:avLst/>
              <a:gdLst/>
              <a:ahLst/>
              <a:cxnLst/>
              <a:rect l="l" t="t" r="r" b="b"/>
              <a:pathLst>
                <a:path w="1939290" h="1553210">
                  <a:moveTo>
                    <a:pt x="0" y="0"/>
                  </a:moveTo>
                  <a:lnTo>
                    <a:pt x="1939059" y="0"/>
                  </a:lnTo>
                  <a:lnTo>
                    <a:pt x="1939059" y="1553152"/>
                  </a:lnTo>
                  <a:lnTo>
                    <a:pt x="0" y="155315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2556" y="1363878"/>
            <a:ext cx="2102523" cy="2028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A14A7-6DD6-41C8-B561-13E64A013279}"/>
              </a:ext>
            </a:extLst>
          </p:cNvPr>
          <p:cNvSpPr txBox="1"/>
          <p:nvPr/>
        </p:nvSpPr>
        <p:spPr>
          <a:xfrm>
            <a:off x="3903677" y="3879669"/>
            <a:ext cx="259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 </a:t>
            </a:r>
            <a:r>
              <a:rPr lang="en-US" dirty="0" err="1"/>
              <a:t>Litvinchevici</a:t>
            </a:r>
            <a:r>
              <a:rPr lang="en-US" dirty="0"/>
              <a:t> Andi-Paul</a:t>
            </a:r>
          </a:p>
          <a:p>
            <a:r>
              <a:rPr lang="en-US" dirty="0" err="1"/>
              <a:t>Clasa</a:t>
            </a:r>
            <a:r>
              <a:rPr lang="en-US" dirty="0"/>
              <a:t> a XII-a 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830266"/>
            <a:ext cx="5304155" cy="527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Monaco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oraș-stat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suveran,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cartiere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și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Times New Roman"/>
                <a:cs typeface="Times New Roman"/>
              </a:rPr>
              <a:t>10 </a:t>
            </a:r>
            <a:r>
              <a:rPr sz="1800" i="1" dirty="0">
                <a:latin typeface="Times New Roman"/>
                <a:cs typeface="Times New Roman"/>
              </a:rPr>
              <a:t>districte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situa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 </a:t>
            </a:r>
            <a:r>
              <a:rPr sz="1800" spc="-5" dirty="0">
                <a:latin typeface="Times New Roman"/>
                <a:cs typeface="Times New Roman"/>
              </a:rPr>
              <a:t>Rivier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Francez</a:t>
            </a:r>
            <a:r>
              <a:rPr sz="1800" dirty="0">
                <a:latin typeface="Times New Roman"/>
                <a:cs typeface="Times New Roman"/>
              </a:rPr>
              <a:t>ă</a:t>
            </a:r>
            <a:r>
              <a:rPr sz="1800" spc="-5" dirty="0">
                <a:latin typeface="Times New Roman"/>
                <a:cs typeface="Times New Roman"/>
              </a:rPr>
              <a:t> î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5" dirty="0">
                <a:latin typeface="Times New Roman"/>
                <a:cs typeface="Times New Roman"/>
              </a:rPr>
              <a:t> Europ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Vest.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latin typeface="Times New Roman"/>
                <a:cs typeface="Times New Roman"/>
              </a:rPr>
              <a:t>El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învecinează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</a:t>
            </a:r>
            <a:endParaRPr sz="1800" dirty="0">
              <a:latin typeface="Times New Roman"/>
              <a:cs typeface="Times New Roman"/>
            </a:endParaRPr>
          </a:p>
          <a:p>
            <a:pPr marL="12700" marR="78740">
              <a:lnSpc>
                <a:spcPct val="100699"/>
              </a:lnSpc>
            </a:pPr>
            <a:r>
              <a:rPr sz="1800" dirty="0">
                <a:latin typeface="Times New Roman"/>
                <a:cs typeface="Times New Roman"/>
              </a:rPr>
              <a:t>departamentul francez </a:t>
            </a:r>
            <a:r>
              <a:rPr sz="1800" spc="-5" dirty="0">
                <a:latin typeface="Times New Roman"/>
                <a:cs typeface="Times New Roman"/>
              </a:rPr>
              <a:t>Alpes-Maritimes </a:t>
            </a:r>
            <a:r>
              <a:rPr sz="1800" dirty="0">
                <a:latin typeface="Times New Roman"/>
                <a:cs typeface="Times New Roman"/>
              </a:rPr>
              <a:t>pe </a:t>
            </a:r>
            <a:r>
              <a:rPr sz="1800" spc="-5" dirty="0">
                <a:latin typeface="Times New Roman"/>
                <a:cs typeface="Times New Roman"/>
              </a:rPr>
              <a:t>trei laturi,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patra fiind riverană </a:t>
            </a:r>
            <a:r>
              <a:rPr sz="1800" spc="-5" dirty="0">
                <a:latin typeface="Times New Roman"/>
                <a:cs typeface="Times New Roman"/>
              </a:rPr>
              <a:t>Mării Mediterane. Centrul său este la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aproximativ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16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Italia</a:t>
            </a:r>
            <a:r>
              <a:rPr sz="1800" spc="-5" dirty="0">
                <a:latin typeface="Times New Roman"/>
                <a:cs typeface="Times New Roman"/>
              </a:rPr>
              <a:t> și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doar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13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nord-est</a:t>
            </a:r>
          </a:p>
          <a:p>
            <a:pPr marL="12700" marR="5080">
              <a:lnSpc>
                <a:spcPct val="100699"/>
              </a:lnSpc>
            </a:pP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Nisa.Are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-5" dirty="0">
                <a:latin typeface="Times New Roman"/>
                <a:cs typeface="Times New Roman"/>
              </a:rPr>
              <a:t>suprafață </a:t>
            </a:r>
            <a:r>
              <a:rPr sz="1800" dirty="0">
                <a:latin typeface="Times New Roman"/>
                <a:cs typeface="Times New Roman"/>
              </a:rPr>
              <a:t>de 2,02 km², </a:t>
            </a:r>
            <a:r>
              <a:rPr sz="1800" spc="-5" dirty="0">
                <a:latin typeface="Times New Roman"/>
                <a:cs typeface="Times New Roman"/>
              </a:rPr>
              <a:t>sau </a:t>
            </a:r>
            <a:r>
              <a:rPr sz="1800" dirty="0">
                <a:latin typeface="Times New Roman"/>
                <a:cs typeface="Times New Roman"/>
              </a:rPr>
              <a:t>202 hectare, </a:t>
            </a:r>
            <a:r>
              <a:rPr sz="1800" spc="-5" dirty="0">
                <a:latin typeface="Times New Roman"/>
                <a:cs typeface="Times New Roman"/>
              </a:rPr>
              <a:t>și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populație de 36.371, </a:t>
            </a:r>
            <a:r>
              <a:rPr sz="1800" spc="-5" dirty="0">
                <a:latin typeface="Times New Roman"/>
                <a:cs typeface="Times New Roman"/>
              </a:rPr>
              <a:t>Monaco </a:t>
            </a:r>
            <a:r>
              <a:rPr sz="1800" dirty="0">
                <a:latin typeface="Times New Roman"/>
                <a:cs typeface="Times New Roman"/>
              </a:rPr>
              <a:t>fiind </a:t>
            </a:r>
            <a:r>
              <a:rPr sz="1800" spc="-5" dirty="0">
                <a:latin typeface="Times New Roman"/>
                <a:cs typeface="Times New Roman"/>
              </a:rPr>
              <a:t>astfel </a:t>
            </a:r>
            <a:r>
              <a:rPr sz="1800" dirty="0">
                <a:latin typeface="Times New Roman"/>
                <a:cs typeface="Times New Roman"/>
              </a:rPr>
              <a:t>doua </a:t>
            </a:r>
            <a:r>
              <a:rPr sz="1800" spc="-5" dirty="0">
                <a:latin typeface="Times New Roman"/>
                <a:cs typeface="Times New Roman"/>
              </a:rPr>
              <a:t>cea mai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mică și cea mai </a:t>
            </a:r>
            <a:r>
              <a:rPr sz="1800" dirty="0">
                <a:latin typeface="Times New Roman"/>
                <a:cs typeface="Times New Roman"/>
              </a:rPr>
              <a:t>dens populată </a:t>
            </a:r>
            <a:r>
              <a:rPr sz="1800" spc="-5" dirty="0">
                <a:latin typeface="Times New Roman"/>
                <a:cs typeface="Times New Roman"/>
              </a:rPr>
              <a:t>țară </a:t>
            </a:r>
            <a:r>
              <a:rPr sz="1800" dirty="0">
                <a:latin typeface="Times New Roman"/>
                <a:cs typeface="Times New Roman"/>
              </a:rPr>
              <a:t>din </a:t>
            </a:r>
            <a:r>
              <a:rPr sz="1800" spc="-5" dirty="0">
                <a:latin typeface="Times New Roman"/>
                <a:cs typeface="Times New Roman"/>
              </a:rPr>
              <a:t>lume. Țara are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frontieră </a:t>
            </a:r>
            <a:r>
              <a:rPr sz="1800" spc="-5" dirty="0">
                <a:latin typeface="Times New Roman"/>
                <a:cs typeface="Times New Roman"/>
              </a:rPr>
              <a:t>terestră </a:t>
            </a:r>
            <a:r>
              <a:rPr sz="1800" dirty="0">
                <a:latin typeface="Times New Roman"/>
                <a:cs typeface="Times New Roman"/>
              </a:rPr>
              <a:t>de numai 4,4 km, o </a:t>
            </a:r>
            <a:r>
              <a:rPr sz="1800" spc="-5" dirty="0">
                <a:latin typeface="Times New Roman"/>
                <a:cs typeface="Times New Roman"/>
              </a:rPr>
              <a:t>coastă </a:t>
            </a:r>
            <a:r>
              <a:rPr sz="1800" dirty="0">
                <a:latin typeface="Times New Roman"/>
                <a:cs typeface="Times New Roman"/>
              </a:rPr>
              <a:t>de 4,1 km,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revendică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platformă</a:t>
            </a:r>
            <a:r>
              <a:rPr sz="1800" spc="-5" dirty="0">
                <a:latin typeface="Times New Roman"/>
                <a:cs typeface="Times New Roman"/>
              </a:rPr>
              <a:t> continentală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extinde</a:t>
            </a:r>
            <a:endParaRPr sz="1800" dirty="0">
              <a:latin typeface="Times New Roman"/>
              <a:cs typeface="Times New Roman"/>
            </a:endParaRPr>
          </a:p>
          <a:p>
            <a:pPr marL="12700" marR="153035">
              <a:lnSpc>
                <a:spcPct val="100699"/>
              </a:lnSpc>
            </a:pPr>
            <a:r>
              <a:rPr sz="1800" dirty="0">
                <a:latin typeface="Times New Roman"/>
                <a:cs typeface="Times New Roman"/>
              </a:rPr>
              <a:t>22,8 km </a:t>
            </a:r>
            <a:r>
              <a:rPr sz="1800" spc="-5" dirty="0">
                <a:latin typeface="Times New Roman"/>
                <a:cs typeface="Times New Roman"/>
              </a:rPr>
              <a:t>și are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-5" dirty="0">
                <a:latin typeface="Times New Roman"/>
                <a:cs typeface="Times New Roman"/>
              </a:rPr>
              <a:t>lățime care între </a:t>
            </a:r>
            <a:r>
              <a:rPr sz="1800" dirty="0">
                <a:latin typeface="Times New Roman"/>
                <a:cs typeface="Times New Roman"/>
              </a:rPr>
              <a:t>1.700–349 </a:t>
            </a:r>
            <a:r>
              <a:rPr sz="1800" spc="-5" dirty="0">
                <a:latin typeface="Times New Roman"/>
                <a:cs typeface="Times New Roman"/>
              </a:rPr>
              <a:t>m. Cel mai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înalt </a:t>
            </a:r>
            <a:r>
              <a:rPr sz="1800" dirty="0">
                <a:latin typeface="Times New Roman"/>
                <a:cs typeface="Times New Roman"/>
              </a:rPr>
              <a:t>punct din </a:t>
            </a:r>
            <a:r>
              <a:rPr sz="1800" spc="-5" dirty="0">
                <a:latin typeface="Times New Roman"/>
                <a:cs typeface="Times New Roman"/>
              </a:rPr>
              <a:t>țară intrarea în clădirea </a:t>
            </a:r>
            <a:r>
              <a:rPr sz="1800" dirty="0">
                <a:latin typeface="Times New Roman"/>
                <a:cs typeface="Times New Roman"/>
              </a:rPr>
              <a:t>rezidențială </a:t>
            </a:r>
            <a:r>
              <a:rPr sz="1800" spc="-5" dirty="0">
                <a:latin typeface="Times New Roman"/>
                <a:cs typeface="Times New Roman"/>
              </a:rPr>
              <a:t>Patio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Palace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(zona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Jardin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Exotique)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drumul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D6007 </a:t>
            </a:r>
            <a:r>
              <a:rPr sz="1800" dirty="0">
                <a:latin typeface="Times New Roman"/>
                <a:cs typeface="Times New Roman"/>
              </a:rPr>
              <a:t> (strada </a:t>
            </a:r>
            <a:r>
              <a:rPr sz="1800" i="1" dirty="0">
                <a:latin typeface="Times New Roman"/>
                <a:cs typeface="Times New Roman"/>
              </a:rPr>
              <a:t>Moyenne </a:t>
            </a:r>
            <a:r>
              <a:rPr sz="1800" i="1" spc="-5" dirty="0">
                <a:latin typeface="Times New Roman"/>
                <a:cs typeface="Times New Roman"/>
              </a:rPr>
              <a:t>Corniche</a:t>
            </a:r>
            <a:r>
              <a:rPr sz="1800" spc="-5" dirty="0">
                <a:latin typeface="Times New Roman"/>
                <a:cs typeface="Times New Roman"/>
              </a:rPr>
              <a:t>) având </a:t>
            </a:r>
            <a:r>
              <a:rPr sz="1800" dirty="0">
                <a:latin typeface="Times New Roman"/>
                <a:cs typeface="Times New Roman"/>
              </a:rPr>
              <a:t>164,4 m deasupra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nivelului </a:t>
            </a:r>
            <a:r>
              <a:rPr sz="1800" spc="-5" dirty="0">
                <a:latin typeface="Times New Roman"/>
                <a:cs typeface="Times New Roman"/>
              </a:rPr>
              <a:t>mării. Cel mai jos </a:t>
            </a:r>
            <a:r>
              <a:rPr sz="1800" dirty="0">
                <a:latin typeface="Times New Roman"/>
                <a:cs typeface="Times New Roman"/>
              </a:rPr>
              <a:t>punct din </a:t>
            </a:r>
            <a:r>
              <a:rPr sz="1800" spc="-5" dirty="0">
                <a:latin typeface="Times New Roman"/>
                <a:cs typeface="Times New Roman"/>
              </a:rPr>
              <a:t>țară este coasta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Mării Mediterane. Saint-Jean este cea mai lungă apă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curgătoare, în jur </a:t>
            </a:r>
            <a:r>
              <a:rPr sz="1800" dirty="0">
                <a:latin typeface="Times New Roman"/>
                <a:cs typeface="Times New Roman"/>
              </a:rPr>
              <a:t>de 190 m </a:t>
            </a:r>
            <a:r>
              <a:rPr sz="1800" spc="-5" dirty="0">
                <a:latin typeface="Times New Roman"/>
                <a:cs typeface="Times New Roman"/>
              </a:rPr>
              <a:t>lungime, iar Fontvieille este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cel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mai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mare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lac,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aproximativ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0,5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</a:t>
            </a:r>
            <a:r>
              <a:rPr sz="1800" spc="-5" dirty="0">
                <a:latin typeface="Times New Roman"/>
                <a:cs typeface="Times New Roman"/>
              </a:rPr>
              <a:t> în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dimensiune.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727CC357-19AA-4C96-B3D0-5FD5077F3E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509712"/>
            <a:ext cx="6019799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8424" y="609600"/>
            <a:ext cx="5410201" cy="5968118"/>
            <a:chOff x="738424" y="609600"/>
            <a:chExt cx="5410201" cy="596811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5274" y="3435658"/>
              <a:ext cx="3736502" cy="3142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 rotWithShape="1">
            <a:blip r:embed="rId3" cstate="print"/>
            <a:srcRect l="6205" r="4205" b="8060"/>
            <a:stretch/>
          </p:blipFill>
          <p:spPr>
            <a:xfrm>
              <a:off x="738424" y="609600"/>
              <a:ext cx="5410201" cy="3730620"/>
            </a:xfrm>
            <a:prstGeom prst="rect">
              <a:avLst/>
            </a:prstGeom>
          </p:spPr>
        </p:pic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B896C0A6-885D-4C2E-94F7-65A02A82E5F1}"/>
              </a:ext>
            </a:extLst>
          </p:cNvPr>
          <p:cNvSpPr txBox="1"/>
          <p:nvPr/>
        </p:nvSpPr>
        <p:spPr>
          <a:xfrm>
            <a:off x="6880225" y="814628"/>
            <a:ext cx="4608830" cy="47193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2705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latin typeface="Times New Roman"/>
                <a:cs typeface="Times New Roman"/>
              </a:rPr>
              <a:t>Monte-Carlo se află </a:t>
            </a:r>
            <a:r>
              <a:rPr sz="1800" dirty="0">
                <a:latin typeface="Times New Roman"/>
                <a:cs typeface="Times New Roman"/>
              </a:rPr>
              <a:t>pe un promontoriu </a:t>
            </a:r>
            <a:r>
              <a:rPr sz="1800" spc="-5" dirty="0">
                <a:latin typeface="Times New Roman"/>
                <a:cs typeface="Times New Roman"/>
              </a:rPr>
              <a:t>stâncos la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nord de portul </a:t>
            </a:r>
            <a:r>
              <a:rPr sz="1800" spc="-5" dirty="0">
                <a:latin typeface="Times New Roman"/>
                <a:cs typeface="Times New Roman"/>
              </a:rPr>
              <a:t>Monaco. Există </a:t>
            </a:r>
            <a:r>
              <a:rPr sz="1800" dirty="0">
                <a:latin typeface="Times New Roman"/>
                <a:cs typeface="Times New Roman"/>
              </a:rPr>
              <a:t>vederi </a:t>
            </a:r>
            <a:r>
              <a:rPr sz="1800" spc="-5" dirty="0">
                <a:latin typeface="Times New Roman"/>
                <a:cs typeface="Times New Roman"/>
              </a:rPr>
              <a:t>la mare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 </a:t>
            </a:r>
            <a:r>
              <a:rPr sz="1800" spc="-5" dirty="0">
                <a:latin typeface="Times New Roman"/>
                <a:cs typeface="Times New Roman"/>
              </a:rPr>
              <a:t>terasa superbă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b="1" spc="-5" dirty="0">
                <a:latin typeface="Times New Roman"/>
                <a:cs typeface="Times New Roman"/>
              </a:rPr>
              <a:t>Place du Casino </a:t>
            </a:r>
            <a:r>
              <a:rPr sz="1800" dirty="0">
                <a:latin typeface="Times New Roman"/>
                <a:cs typeface="Times New Roman"/>
              </a:rPr>
              <a:t>. </a:t>
            </a:r>
            <a:r>
              <a:rPr sz="1800" spc="-5" dirty="0">
                <a:latin typeface="Times New Roman"/>
                <a:cs typeface="Times New Roman"/>
              </a:rPr>
              <a:t>Ca cel mai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bogat </a:t>
            </a:r>
            <a:r>
              <a:rPr sz="1800" spc="-5" dirty="0">
                <a:latin typeface="Times New Roman"/>
                <a:cs typeface="Times New Roman"/>
              </a:rPr>
              <a:t>cartier </a:t>
            </a:r>
            <a:r>
              <a:rPr sz="1800" dirty="0">
                <a:latin typeface="Times New Roman"/>
                <a:cs typeface="Times New Roman"/>
              </a:rPr>
              <a:t>din </a:t>
            </a:r>
            <a:r>
              <a:rPr sz="1800" spc="-5" dirty="0">
                <a:latin typeface="Times New Roman"/>
                <a:cs typeface="Times New Roman"/>
              </a:rPr>
              <a:t>Monaco, Monte-Carlo atrage </a:t>
            </a:r>
            <a:r>
              <a:rPr sz="1800" dirty="0">
                <a:latin typeface="Times New Roman"/>
                <a:cs typeface="Times New Roman"/>
              </a:rPr>
              <a:t>pe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cei </a:t>
            </a:r>
            <a:r>
              <a:rPr sz="1800" dirty="0">
                <a:latin typeface="Times New Roman"/>
                <a:cs typeface="Times New Roman"/>
              </a:rPr>
              <a:t>bogați </a:t>
            </a:r>
            <a:r>
              <a:rPr sz="1800" spc="-5" dirty="0">
                <a:latin typeface="Times New Roman"/>
                <a:cs typeface="Times New Roman"/>
              </a:rPr>
              <a:t>și </a:t>
            </a:r>
            <a:r>
              <a:rPr sz="1800" dirty="0">
                <a:latin typeface="Times New Roman"/>
                <a:cs typeface="Times New Roman"/>
              </a:rPr>
              <a:t>faimoși. </a:t>
            </a:r>
            <a:r>
              <a:rPr sz="1800" spc="-5" dirty="0">
                <a:latin typeface="Times New Roman"/>
                <a:cs typeface="Times New Roman"/>
              </a:rPr>
              <a:t>Ferrari și "oameni </a:t>
            </a:r>
            <a:r>
              <a:rPr sz="1800" dirty="0">
                <a:latin typeface="Times New Roman"/>
                <a:cs typeface="Times New Roman"/>
              </a:rPr>
              <a:t>frumoși"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 încadrează în acest cartier. Pentru turiști,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Monte-Carlo este </a:t>
            </a:r>
            <a:r>
              <a:rPr sz="1800" dirty="0">
                <a:latin typeface="Times New Roman"/>
                <a:cs typeface="Times New Roman"/>
              </a:rPr>
              <a:t>un </a:t>
            </a:r>
            <a:r>
              <a:rPr sz="1800" spc="-5" dirty="0">
                <a:latin typeface="Times New Roman"/>
                <a:cs typeface="Times New Roman"/>
              </a:rPr>
              <a:t>loc minunat </a:t>
            </a:r>
            <a:r>
              <a:rPr sz="1800" dirty="0">
                <a:latin typeface="Times New Roman"/>
                <a:cs typeface="Times New Roman"/>
              </a:rPr>
              <a:t>pentru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vizionarea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persoane</a:t>
            </a:r>
            <a:r>
              <a:rPr sz="1800" spc="-5" dirty="0">
                <a:latin typeface="Times New Roman"/>
                <a:cs typeface="Times New Roman"/>
              </a:rPr>
              <a:t> sau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pentru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mesele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fine.</a:t>
            </a:r>
          </a:p>
          <a:p>
            <a:pPr marL="12700" marR="5080">
              <a:lnSpc>
                <a:spcPct val="100699"/>
              </a:lnSpc>
            </a:pPr>
            <a:r>
              <a:rPr sz="1800" spc="-5" dirty="0">
                <a:latin typeface="Times New Roman"/>
                <a:cs typeface="Times New Roman"/>
              </a:rPr>
              <a:t>Gurmanii </a:t>
            </a:r>
            <a:r>
              <a:rPr sz="1800" dirty="0">
                <a:latin typeface="Times New Roman"/>
                <a:cs typeface="Times New Roman"/>
              </a:rPr>
              <a:t>pot </a:t>
            </a:r>
            <a:r>
              <a:rPr sz="1800" spc="-5" dirty="0">
                <a:latin typeface="Times New Roman"/>
                <a:cs typeface="Times New Roman"/>
              </a:rPr>
              <a:t>alege </a:t>
            </a:r>
            <a:r>
              <a:rPr sz="1800" dirty="0">
                <a:latin typeface="Times New Roman"/>
                <a:cs typeface="Times New Roman"/>
              </a:rPr>
              <a:t>dintre </a:t>
            </a:r>
            <a:r>
              <a:rPr sz="1800" spc="-5" dirty="0">
                <a:latin typeface="Times New Roman"/>
                <a:cs typeface="Times New Roman"/>
              </a:rPr>
              <a:t>cele trei </a:t>
            </a:r>
            <a:r>
              <a:rPr sz="1800" dirty="0">
                <a:latin typeface="Times New Roman"/>
                <a:cs typeface="Times New Roman"/>
              </a:rPr>
              <a:t>restaurante </a:t>
            </a:r>
            <a:r>
              <a:rPr sz="1800" spc="-5" dirty="0">
                <a:latin typeface="Times New Roman"/>
                <a:cs typeface="Times New Roman"/>
              </a:rPr>
              <a:t>cu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stea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la Michelin, </a:t>
            </a:r>
            <a:r>
              <a:rPr sz="1800" dirty="0">
                <a:latin typeface="Times New Roman"/>
                <a:cs typeface="Times New Roman"/>
              </a:rPr>
              <a:t>precum </a:t>
            </a:r>
            <a:r>
              <a:rPr sz="1800" spc="-5" dirty="0">
                <a:latin typeface="Times New Roman"/>
                <a:cs typeface="Times New Roman"/>
              </a:rPr>
              <a:t>și alte </a:t>
            </a:r>
            <a:r>
              <a:rPr sz="1800" dirty="0">
                <a:latin typeface="Times New Roman"/>
                <a:cs typeface="Times New Roman"/>
              </a:rPr>
              <a:t>opțiuni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excelente. Monte-Carlo este intersectată </a:t>
            </a:r>
            <a:r>
              <a:rPr sz="1800" dirty="0">
                <a:latin typeface="Times New Roman"/>
                <a:cs typeface="Times New Roman"/>
              </a:rPr>
              <a:t>de două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bulevarde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elegante,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Boulevard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Princesse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Charlotte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în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vest</a:t>
            </a:r>
            <a:r>
              <a:rPr sz="1800" spc="-5" dirty="0">
                <a:latin typeface="Times New Roman"/>
                <a:cs typeface="Times New Roman"/>
              </a:rPr>
              <a:t> și </a:t>
            </a:r>
            <a:r>
              <a:rPr sz="1800" b="1" spc="-5" dirty="0">
                <a:latin typeface="Times New Roman"/>
                <a:cs typeface="Times New Roman"/>
              </a:rPr>
              <a:t>Boulevard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Moulins,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capătul sud-vest. Există multe străzi comerciale la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modă, cum ar </a:t>
            </a:r>
            <a:r>
              <a:rPr sz="1800" dirty="0">
                <a:latin typeface="Times New Roman"/>
                <a:cs typeface="Times New Roman"/>
              </a:rPr>
              <a:t>fi </a:t>
            </a:r>
            <a:r>
              <a:rPr sz="1800" b="1" spc="-5" dirty="0">
                <a:latin typeface="Times New Roman"/>
                <a:cs typeface="Times New Roman"/>
              </a:rPr>
              <a:t>Avenue de la Costa </a:t>
            </a:r>
            <a:r>
              <a:rPr sz="1800" spc="-5" dirty="0">
                <a:latin typeface="Times New Roman"/>
                <a:cs typeface="Times New Roman"/>
              </a:rPr>
              <a:t>cu </a:t>
            </a:r>
            <a:r>
              <a:rPr sz="1800" dirty="0">
                <a:latin typeface="Times New Roman"/>
                <a:cs typeface="Times New Roman"/>
              </a:rPr>
              <a:t>buticurile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sale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lux. Opera este,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asemenea, în acest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cartier.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636" y="1138901"/>
            <a:ext cx="6096000" cy="4247515"/>
          </a:xfrm>
          <a:custGeom>
            <a:avLst/>
            <a:gdLst/>
            <a:ahLst/>
            <a:cxnLst/>
            <a:rect l="l" t="t" r="r" b="b"/>
            <a:pathLst>
              <a:path w="6096000" h="4247515">
                <a:moveTo>
                  <a:pt x="6095999" y="4247316"/>
                </a:moveTo>
                <a:lnTo>
                  <a:pt x="0" y="4247316"/>
                </a:lnTo>
                <a:lnTo>
                  <a:pt x="0" y="0"/>
                </a:lnTo>
                <a:lnTo>
                  <a:pt x="6095999" y="0"/>
                </a:lnTo>
                <a:lnTo>
                  <a:pt x="6095999" y="4247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8662" y="1155157"/>
            <a:ext cx="5945505" cy="41668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  <a:tabLst>
                <a:tab pos="1143000" algn="l"/>
                <a:tab pos="1618615" algn="l"/>
                <a:tab pos="2165350" algn="l"/>
                <a:tab pos="2221865" algn="l"/>
                <a:tab pos="3199765" algn="l"/>
                <a:tab pos="3987165" algn="l"/>
                <a:tab pos="4486910" algn="l"/>
                <a:tab pos="4755515" algn="l"/>
                <a:tab pos="5070475" algn="l"/>
                <a:tab pos="5173980" algn="l"/>
              </a:tabLst>
            </a:pPr>
            <a:r>
              <a:rPr sz="1800" spc="-5" dirty="0">
                <a:latin typeface="Times New Roman"/>
                <a:cs typeface="Times New Roman"/>
              </a:rPr>
              <a:t>Această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catedrală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în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stil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romano-bizantin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fost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construită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pietre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albe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strălucitoare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din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apropiere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Turbie.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Catedrala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locul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înmormântare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prinților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Monaco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și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găzduiește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mormintele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suveranilor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din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trecut,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prințul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Rainier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și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prințesa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Grace.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Deși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catedrala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este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relativ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modernă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(construită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între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1875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și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1884),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interiorul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dispune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altarpiece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pictorul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Niçois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Louis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Bréa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datând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1500.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altă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trăsătură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remarcabilă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sanctuarului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este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tronul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episcopal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marmurei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albe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Carrara.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Catedrala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are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impresionant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organ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măreț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care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folosit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pentru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servicii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religioase,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precum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și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concerte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muzică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sfântă.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În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fiecare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duminică,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ora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10:00,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din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septembrie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până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în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iunie,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masa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cântată</a:t>
            </a:r>
            <a:r>
              <a:rPr sz="1800" dirty="0">
                <a:latin typeface="Times New Roman"/>
                <a:cs typeface="Times New Roman"/>
              </a:rPr>
              <a:t> de </a:t>
            </a:r>
            <a:r>
              <a:rPr sz="1800" b="1" spc="-5" dirty="0">
                <a:latin typeface="Times New Roman"/>
                <a:cs typeface="Times New Roman"/>
              </a:rPr>
              <a:t>"Les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Petits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Chanteurs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Monaco" </a:t>
            </a:r>
            <a:r>
              <a:rPr sz="1800" spc="-5" dirty="0">
                <a:latin typeface="Times New Roman"/>
                <a:cs typeface="Times New Roman"/>
              </a:rPr>
              <a:t>și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b="1" spc="-5" dirty="0">
                <a:latin typeface="Times New Roman"/>
                <a:cs typeface="Times New Roman"/>
              </a:rPr>
              <a:t>"Catedrala	din	Catedrala".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Catedrala	este	</a:t>
            </a:r>
            <a:r>
              <a:rPr sz="1800" dirty="0">
                <a:latin typeface="Times New Roman"/>
                <a:cs typeface="Times New Roman"/>
              </a:rPr>
              <a:t>deschisă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publicului	(admitere		gratuită)	pentru	vizite,	</a:t>
            </a: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u		</a:t>
            </a:r>
            <a:r>
              <a:rPr sz="1800" spc="-5" dirty="0">
                <a:latin typeface="Times New Roman"/>
                <a:cs typeface="Times New Roman"/>
              </a:rPr>
              <a:t>excepția  serviciilor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religioase.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1800" y="723404"/>
            <a:ext cx="4572000" cy="50787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670" rIns="0" bIns="0" rtlCol="0">
            <a:spAutoFit/>
          </a:bodyPr>
          <a:lstStyle/>
          <a:p>
            <a:pPr marL="85725" marR="80645" algn="just">
              <a:lnSpc>
                <a:spcPct val="100699"/>
              </a:lnSpc>
              <a:spcBef>
                <a:spcPts val="210"/>
              </a:spcBef>
            </a:pPr>
            <a:r>
              <a:rPr sz="1800" spc="-5" dirty="0">
                <a:latin typeface="Times New Roman"/>
                <a:cs typeface="Times New Roman"/>
              </a:rPr>
              <a:t>Festivitatea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Formula </a:t>
            </a:r>
            <a:r>
              <a:rPr sz="1800" dirty="0">
                <a:latin typeface="Times New Roman"/>
                <a:cs typeface="Times New Roman"/>
              </a:rPr>
              <a:t>1 </a:t>
            </a:r>
            <a:r>
              <a:rPr sz="1800" spc="-5" dirty="0">
                <a:latin typeface="Times New Roman"/>
                <a:cs typeface="Times New Roman"/>
              </a:rPr>
              <a:t>Monaco Grand Prix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are loc în Monte Carlo în </a:t>
            </a:r>
            <a:r>
              <a:rPr sz="1800" dirty="0">
                <a:latin typeface="Times New Roman"/>
                <a:cs typeface="Times New Roman"/>
              </a:rPr>
              <a:t>fiecare </a:t>
            </a:r>
            <a:r>
              <a:rPr sz="1800" spc="-5" dirty="0">
                <a:latin typeface="Times New Roman"/>
                <a:cs typeface="Times New Roman"/>
              </a:rPr>
              <a:t>an în </a:t>
            </a:r>
            <a:r>
              <a:rPr sz="1800" dirty="0">
                <a:latin typeface="Times New Roman"/>
                <a:cs typeface="Times New Roman"/>
              </a:rPr>
              <a:t>ultimul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weekend</a:t>
            </a:r>
            <a:r>
              <a:rPr sz="1800" dirty="0">
                <a:latin typeface="Times New Roman"/>
                <a:cs typeface="Times New Roman"/>
              </a:rPr>
              <a:t> din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luna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mai.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Aceasta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singura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cursă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mașini </a:t>
            </a:r>
            <a:r>
              <a:rPr sz="1800" dirty="0">
                <a:latin typeface="Times New Roman"/>
                <a:cs typeface="Times New Roman"/>
              </a:rPr>
              <a:t>din </a:t>
            </a:r>
            <a:r>
              <a:rPr sz="1800" spc="-5" dirty="0">
                <a:latin typeface="Times New Roman"/>
                <a:cs typeface="Times New Roman"/>
              </a:rPr>
              <a:t>lume care se </a:t>
            </a:r>
            <a:r>
              <a:rPr sz="1800" dirty="0">
                <a:latin typeface="Times New Roman"/>
                <a:cs typeface="Times New Roman"/>
              </a:rPr>
              <a:t>desfășoară pe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străzile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orașului.   </a:t>
            </a:r>
            <a:r>
              <a:rPr sz="1800" spc="-5" dirty="0">
                <a:latin typeface="Times New Roman"/>
                <a:cs typeface="Times New Roman"/>
              </a:rPr>
              <a:t>Cursul</a:t>
            </a:r>
            <a:r>
              <a:rPr sz="1800" spc="8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</a:t>
            </a:r>
            <a:r>
              <a:rPr sz="1800" spc="8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desfășoară   de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 </a:t>
            </a:r>
            <a:r>
              <a:rPr sz="1800" b="1" spc="-5" dirty="0">
                <a:latin typeface="Times New Roman"/>
                <a:cs typeface="Times New Roman"/>
              </a:rPr>
              <a:t>bulevardul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Albert</a:t>
            </a:r>
            <a:r>
              <a:rPr sz="1800" b="1" dirty="0">
                <a:latin typeface="Times New Roman"/>
                <a:cs typeface="Times New Roman"/>
              </a:rPr>
              <a:t> 1 </a:t>
            </a:r>
            <a:r>
              <a:rPr sz="1800" dirty="0">
                <a:latin typeface="Times New Roman"/>
                <a:cs typeface="Times New Roman"/>
              </a:rPr>
              <a:t>până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 </a:t>
            </a:r>
            <a:r>
              <a:rPr sz="1800" b="1" spc="-5" dirty="0">
                <a:latin typeface="Times New Roman"/>
                <a:cs typeface="Times New Roman"/>
              </a:rPr>
              <a:t>Place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Casino </a:t>
            </a:r>
            <a:r>
              <a:rPr sz="1800" spc="-5" dirty="0">
                <a:latin typeface="Times New Roman"/>
                <a:cs typeface="Times New Roman"/>
              </a:rPr>
              <a:t>și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în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jurul</a:t>
            </a:r>
            <a:r>
              <a:rPr sz="1800" dirty="0">
                <a:latin typeface="Times New Roman"/>
                <a:cs typeface="Times New Roman"/>
              </a:rPr>
              <a:t> râului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în</a:t>
            </a:r>
            <a:r>
              <a:rPr sz="1800" dirty="0">
                <a:latin typeface="Times New Roman"/>
                <a:cs typeface="Times New Roman"/>
              </a:rPr>
              <a:t> fața </a:t>
            </a:r>
            <a:r>
              <a:rPr sz="1800" b="1" spc="-5" dirty="0">
                <a:latin typeface="Times New Roman"/>
                <a:cs typeface="Times New Roman"/>
              </a:rPr>
              <a:t>Hotelului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Monte-Carlo Fairmont </a:t>
            </a:r>
            <a:r>
              <a:rPr sz="1800" dirty="0">
                <a:latin typeface="Times New Roman"/>
                <a:cs typeface="Times New Roman"/>
              </a:rPr>
              <a:t>. </a:t>
            </a:r>
            <a:r>
              <a:rPr sz="1800" spc="-5" dirty="0">
                <a:latin typeface="Times New Roman"/>
                <a:cs typeface="Times New Roman"/>
              </a:rPr>
              <a:t>Organizat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Clubul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Automobile</a:t>
            </a:r>
            <a:r>
              <a:rPr sz="1800" dirty="0">
                <a:latin typeface="Times New Roman"/>
                <a:cs typeface="Times New Roman"/>
              </a:rPr>
              <a:t> din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Monaco,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Grand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Prix-ul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Monaco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este</a:t>
            </a:r>
            <a:r>
              <a:rPr sz="1800" dirty="0">
                <a:latin typeface="Times New Roman"/>
                <a:cs typeface="Times New Roman"/>
              </a:rPr>
              <a:t> unul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dintre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cele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mai</a:t>
            </a:r>
            <a:r>
              <a:rPr sz="1800" dirty="0">
                <a:latin typeface="Times New Roman"/>
                <a:cs typeface="Times New Roman"/>
              </a:rPr>
              <a:t> populare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evenimente sportive </a:t>
            </a:r>
            <a:r>
              <a:rPr sz="1800" dirty="0">
                <a:latin typeface="Times New Roman"/>
                <a:cs typeface="Times New Roman"/>
              </a:rPr>
              <a:t>din </a:t>
            </a:r>
            <a:r>
              <a:rPr sz="1800" spc="-5" dirty="0">
                <a:latin typeface="Times New Roman"/>
                <a:cs typeface="Times New Roman"/>
              </a:rPr>
              <a:t>lume. Străzile înguste </a:t>
            </a:r>
            <a:r>
              <a:rPr sz="1800" dirty="0">
                <a:latin typeface="Times New Roman"/>
                <a:cs typeface="Times New Roman"/>
              </a:rPr>
              <a:t> nu </a:t>
            </a:r>
            <a:r>
              <a:rPr sz="1800" spc="-5" dirty="0">
                <a:latin typeface="Times New Roman"/>
                <a:cs typeface="Times New Roman"/>
              </a:rPr>
              <a:t>sunt ideale </a:t>
            </a:r>
            <a:r>
              <a:rPr sz="1800" dirty="0">
                <a:latin typeface="Times New Roman"/>
                <a:cs typeface="Times New Roman"/>
              </a:rPr>
              <a:t>pentru </a:t>
            </a:r>
            <a:r>
              <a:rPr sz="1800" spc="-5" dirty="0">
                <a:latin typeface="Times New Roman"/>
                <a:cs typeface="Times New Roman"/>
              </a:rPr>
              <a:t>mașinile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curse, însă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cursa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continuă</a:t>
            </a:r>
            <a:r>
              <a:rPr sz="1800" dirty="0">
                <a:latin typeface="Times New Roman"/>
                <a:cs typeface="Times New Roman"/>
              </a:rPr>
              <a:t> de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dragul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tradiției</a:t>
            </a:r>
            <a:r>
              <a:rPr sz="1800" dirty="0">
                <a:latin typeface="Times New Roman"/>
                <a:cs typeface="Times New Roman"/>
              </a:rPr>
              <a:t> (aceasta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întâmplă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la începutul secolului al XX-lea).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cauza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mulțimilor,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este</a:t>
            </a:r>
            <a:r>
              <a:rPr sz="1800" dirty="0">
                <a:latin typeface="Times New Roman"/>
                <a:cs typeface="Times New Roman"/>
              </a:rPr>
              <a:t> greu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să</a:t>
            </a:r>
            <a:r>
              <a:rPr sz="1800" dirty="0">
                <a:latin typeface="Times New Roman"/>
                <a:cs typeface="Times New Roman"/>
              </a:rPr>
              <a:t> obții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viziune bună, dar </a:t>
            </a:r>
            <a:r>
              <a:rPr sz="1800" spc="-5" dirty="0">
                <a:latin typeface="Times New Roman"/>
                <a:cs typeface="Times New Roman"/>
              </a:rPr>
              <a:t>atmosfera merită. Un alt mare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eveniment</a:t>
            </a:r>
            <a:r>
              <a:rPr sz="1800" dirty="0">
                <a:latin typeface="Times New Roman"/>
                <a:cs typeface="Times New Roman"/>
              </a:rPr>
              <a:t> din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luna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mai</a:t>
            </a:r>
            <a:r>
              <a:rPr sz="1800" dirty="0">
                <a:latin typeface="Times New Roman"/>
                <a:cs typeface="Times New Roman"/>
              </a:rPr>
              <a:t> pe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Riviera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Franceză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este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Festivalul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Film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la Cannes.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8037" y="166305"/>
            <a:ext cx="11607800" cy="6412865"/>
            <a:chOff x="248037" y="166305"/>
            <a:chExt cx="11607800" cy="6412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037" y="166305"/>
              <a:ext cx="6365199" cy="3580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5349" y="3429000"/>
              <a:ext cx="6300205" cy="31501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87D1DE-E811-447E-9588-A2B5E2E68181}"/>
              </a:ext>
            </a:extLst>
          </p:cNvPr>
          <p:cNvSpPr txBox="1"/>
          <p:nvPr/>
        </p:nvSpPr>
        <p:spPr>
          <a:xfrm>
            <a:off x="1485900" y="421041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plus, </a:t>
            </a:r>
            <a:r>
              <a:rPr lang="en-US" dirty="0" err="1"/>
              <a:t>relieful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deluros</a:t>
            </a:r>
            <a:r>
              <a:rPr lang="en-US" dirty="0"/>
              <a:t>, </a:t>
            </a:r>
            <a:r>
              <a:rPr lang="en-US" dirty="0" err="1"/>
              <a:t>constând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plajă</a:t>
            </a:r>
            <a:r>
              <a:rPr lang="en-US" dirty="0"/>
              <a:t> </a:t>
            </a:r>
            <a:r>
              <a:rPr lang="en-US" dirty="0" err="1"/>
              <a:t>lungă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dealuri</a:t>
            </a:r>
            <a:r>
              <a:rPr lang="en-US" dirty="0"/>
              <a:t> </a:t>
            </a:r>
            <a:r>
              <a:rPr lang="en-US" dirty="0" err="1"/>
              <a:t>abrupte</a:t>
            </a:r>
            <a:r>
              <a:rPr lang="en-US" dirty="0"/>
              <a:t>, </a:t>
            </a:r>
            <a:r>
              <a:rPr lang="en-US" dirty="0" err="1"/>
              <a:t>dealurile</a:t>
            </a:r>
            <a:r>
              <a:rPr lang="en-US" dirty="0"/>
              <a:t> </a:t>
            </a:r>
            <a:r>
              <a:rPr lang="en-US" dirty="0" err="1"/>
              <a:t>ridicându</a:t>
            </a:r>
            <a:r>
              <a:rPr lang="en-US" dirty="0"/>
              <a:t>-se la 63 de </a:t>
            </a:r>
            <a:r>
              <a:rPr lang="en-US" dirty="0" err="1"/>
              <a:t>metri</a:t>
            </a:r>
            <a:r>
              <a:rPr lang="en-US" dirty="0"/>
              <a:t> </a:t>
            </a:r>
            <a:r>
              <a:rPr lang="en-US" dirty="0" err="1"/>
              <a:t>deasupra</a:t>
            </a:r>
            <a:r>
              <a:rPr lang="en-US" dirty="0"/>
              <a:t> </a:t>
            </a:r>
            <a:r>
              <a:rPr lang="en-US" dirty="0" err="1"/>
              <a:t>nivelului</a:t>
            </a:r>
            <a:r>
              <a:rPr lang="en-US" dirty="0"/>
              <a:t> </a:t>
            </a:r>
            <a:r>
              <a:rPr lang="en-US" dirty="0" err="1"/>
              <a:t>mării</a:t>
            </a:r>
            <a:r>
              <a:rPr lang="en-US" dirty="0"/>
              <a:t>. Este o </a:t>
            </a:r>
            <a:r>
              <a:rPr lang="en-US" dirty="0" err="1"/>
              <a:t>prelungire</a:t>
            </a:r>
            <a:r>
              <a:rPr lang="en-US" dirty="0"/>
              <a:t> a </a:t>
            </a:r>
            <a:r>
              <a:rPr lang="en-US" dirty="0" err="1"/>
              <a:t>Alpilor</a:t>
            </a:r>
            <a:r>
              <a:rPr lang="en-US" dirty="0"/>
              <a:t> </a:t>
            </a:r>
            <a:r>
              <a:rPr lang="en-US" dirty="0" err="1"/>
              <a:t>Maritimi</a:t>
            </a:r>
            <a:r>
              <a:rPr lang="en-US" dirty="0"/>
              <a:t>, cu </a:t>
            </a:r>
            <a:r>
              <a:rPr lang="en-US" dirty="0" err="1"/>
              <a:t>altitudinea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 de 162 m. Monaco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cunoscut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peisajul</a:t>
            </a:r>
            <a:r>
              <a:rPr lang="en-US" dirty="0"/>
              <a:t> natural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însorită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CF7D5-9309-4B24-821F-8A3DD2B89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0" t="3333" r="15583" b="13333"/>
          <a:stretch/>
        </p:blipFill>
        <p:spPr>
          <a:xfrm>
            <a:off x="1752600" y="2653790"/>
            <a:ext cx="3581400" cy="3783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0B515-A0AD-41AD-8B16-F07D7D917F1F}"/>
              </a:ext>
            </a:extLst>
          </p:cNvPr>
          <p:cNvSpPr txBox="1"/>
          <p:nvPr/>
        </p:nvSpPr>
        <p:spPr>
          <a:xfrm>
            <a:off x="6591300" y="415950"/>
            <a:ext cx="4717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demografic</a:t>
            </a:r>
            <a:r>
              <a:rPr lang="en-US" dirty="0"/>
              <a:t>, Monaco are o </a:t>
            </a:r>
            <a:r>
              <a:rPr lang="en-US" dirty="0" err="1"/>
              <a:t>populație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38.000 de </a:t>
            </a:r>
            <a:r>
              <a:rPr lang="en-US" dirty="0" err="1"/>
              <a:t>locuitori</a:t>
            </a:r>
            <a:r>
              <a:rPr lang="en-US" dirty="0"/>
              <a:t>, </a:t>
            </a:r>
            <a:r>
              <a:rPr lang="en-US" dirty="0" err="1"/>
              <a:t>ocupând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205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lume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schimb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vorba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populației</a:t>
            </a:r>
            <a:r>
              <a:rPr lang="en-US" dirty="0"/>
              <a:t>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ocupă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1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 cu o </a:t>
            </a:r>
            <a:r>
              <a:rPr lang="en-US" dirty="0" err="1"/>
              <a:t>densitate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19310 </a:t>
            </a:r>
            <a:r>
              <a:rPr lang="en-US" dirty="0" err="1"/>
              <a:t>locuitori</a:t>
            </a:r>
            <a:r>
              <a:rPr lang="en-US" dirty="0"/>
              <a:t> pe </a:t>
            </a:r>
            <a:r>
              <a:rPr lang="en-US" dirty="0" err="1"/>
              <a:t>kilometru</a:t>
            </a:r>
            <a:r>
              <a:rPr lang="en-US" dirty="0"/>
              <a:t> </a:t>
            </a:r>
            <a:r>
              <a:rPr lang="en-US" dirty="0" err="1"/>
              <a:t>pătrăt</a:t>
            </a:r>
            <a:r>
              <a:rPr lang="en-US" dirty="0"/>
              <a:t>. </a:t>
            </a:r>
            <a:r>
              <a:rPr lang="en-US" dirty="0" err="1"/>
              <a:t>Suprafata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de 202 ha.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6A448-FA16-4181-B985-7AA7E3A8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2786169"/>
            <a:ext cx="4984414" cy="35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7575A-F50A-42D4-AF06-690B868DD6C5}"/>
              </a:ext>
            </a:extLst>
          </p:cNvPr>
          <p:cNvSpPr txBox="1"/>
          <p:nvPr/>
        </p:nvSpPr>
        <p:spPr>
          <a:xfrm>
            <a:off x="4944562" y="685800"/>
            <a:ext cx="253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Bibliografie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17E8A-79A8-4CD2-8676-DC518540F524}"/>
              </a:ext>
            </a:extLst>
          </p:cNvPr>
          <p:cNvSpPr txBox="1"/>
          <p:nvPr/>
        </p:nvSpPr>
        <p:spPr>
          <a:xfrm>
            <a:off x="1295400" y="16764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https://ro.wikipedia.org/wiki/Geografia_Principatului_Monaco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http://www.mae.ro/node/1673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https://franta.directbooking.ro/prezentare-monaco-informatii-poze-imagini-5420.aspx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https://google.com/images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62B36-D1B5-4665-8B63-F8325A337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058" y="3581400"/>
            <a:ext cx="312372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D60F6B6-158C-4A6E-9D60-5E414ABBF423}"/>
              </a:ext>
            </a:extLst>
          </p:cNvPr>
          <p:cNvSpPr txBox="1">
            <a:spLocks/>
          </p:cNvSpPr>
          <p:nvPr/>
        </p:nvSpPr>
        <p:spPr>
          <a:xfrm>
            <a:off x="1104900" y="2152756"/>
            <a:ext cx="9982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6600" kern="0" spc="-5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600" kern="0" spc="-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spc="-5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multumesc</a:t>
            </a:r>
            <a:r>
              <a:rPr lang="en-US" sz="6600" kern="0" spc="-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spc="-5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6600" kern="0" spc="-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spc="-5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atentie</a:t>
            </a:r>
            <a:r>
              <a:rPr lang="en-US" sz="6600" kern="0" spc="-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80625-F899-4319-9986-E3CFD00D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86200"/>
            <a:ext cx="2103302" cy="2024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7659A-26DA-4646-B2D1-D07074FF4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31" y="4191000"/>
            <a:ext cx="1950889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2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730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Times New Roman</vt:lpstr>
      <vt:lpstr>Office Theme</vt:lpstr>
      <vt:lpstr>MONACO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MONACO</dc:title>
  <cp:lastModifiedBy>Andi Paul</cp:lastModifiedBy>
  <cp:revision>3</cp:revision>
  <dcterms:created xsi:type="dcterms:W3CDTF">2023-04-27T20:41:57Z</dcterms:created>
  <dcterms:modified xsi:type="dcterms:W3CDTF">2023-04-27T21:05:26Z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