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58" r:id="rId7"/>
    <p:sldId id="266" r:id="rId8"/>
    <p:sldId id="265" r:id="rId9"/>
    <p:sldId id="271" r:id="rId10"/>
    <p:sldId id="272" r:id="rId11"/>
    <p:sldId id="273" r:id="rId12"/>
    <p:sldId id="274" r:id="rId13"/>
    <p:sldId id="262" r:id="rId14"/>
    <p:sldId id="261"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0704" autoAdjust="0"/>
  </p:normalViewPr>
  <p:slideViewPr>
    <p:cSldViewPr snapToGrid="0">
      <p:cViewPr varScale="1">
        <p:scale>
          <a:sx n="114" d="100"/>
          <a:sy n="114" d="100"/>
        </p:scale>
        <p:origin x="186"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5/26/2022</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5/26/2022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mage1.slideserve.com/2229671/4-bulevardul-champs-lys-es-l.jpg"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image1.slideserve.com/2229671/slide5-l.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1" y="4356340"/>
            <a:ext cx="4941770" cy="1316815"/>
          </a:xfrm>
        </p:spPr>
        <p:txBody>
          <a:bodyPr/>
          <a:lstStyle/>
          <a:p>
            <a:r>
              <a:rPr lang="en-US" sz="4400" dirty="0" err="1"/>
              <a:t>Franta</a:t>
            </a:r>
            <a:endParaRPr lang="en-US" sz="4400" dirty="0"/>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dirty="0" err="1"/>
              <a:t>Proiect</a:t>
            </a:r>
            <a:r>
              <a:rPr lang="en-US" dirty="0"/>
              <a:t> </a:t>
            </a:r>
            <a:r>
              <a:rPr lang="en-US" dirty="0" err="1"/>
              <a:t>realizat</a:t>
            </a:r>
            <a:r>
              <a:rPr lang="en-US" dirty="0"/>
              <a:t> de Matei Alexandru</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211019" y="319177"/>
            <a:ext cx="5615508" cy="1785405"/>
          </a:xfrm>
        </p:spPr>
        <p:txBody>
          <a:bodyPr/>
          <a:lstStyle/>
          <a:p>
            <a:r>
              <a:rPr lang="en-US" dirty="0" err="1"/>
              <a:t>Cinci</a:t>
            </a:r>
            <a:r>
              <a:rPr lang="en-US" dirty="0"/>
              <a:t> </a:t>
            </a:r>
            <a:r>
              <a:rPr lang="en-US" dirty="0" err="1"/>
              <a:t>lucruri</a:t>
            </a:r>
            <a:r>
              <a:rPr lang="en-US" dirty="0"/>
              <a:t> representative </a:t>
            </a:r>
            <a:r>
              <a:rPr lang="en-US" dirty="0" err="1"/>
              <a:t>despre</a:t>
            </a:r>
            <a:r>
              <a:rPr lang="en-US" dirty="0"/>
              <a:t> </a:t>
            </a:r>
            <a:r>
              <a:rPr lang="en-US" dirty="0" err="1"/>
              <a:t>Franta</a:t>
            </a:r>
            <a:endParaRPr lang="en-US" dirty="0"/>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323163" y="2325081"/>
            <a:ext cx="5615508" cy="3717985"/>
          </a:xfrm>
        </p:spPr>
        <p:txBody>
          <a:bodyPr>
            <a:normAutofit/>
          </a:bodyPr>
          <a:lstStyle/>
          <a:p>
            <a:r>
              <a:rPr lang="ro-RO" altLang="en-US" sz="2000" dirty="0"/>
              <a:t>1.Turnul Eiffel Proiectat de inginerul</a:t>
            </a:r>
            <a:r>
              <a:rPr lang="en-US" altLang="en-US" sz="2000" dirty="0"/>
              <a:t> </a:t>
            </a:r>
            <a:r>
              <a:rPr lang="ro-RO" altLang="en-US" sz="2000" dirty="0"/>
              <a:t>Gustave</a:t>
            </a:r>
            <a:r>
              <a:rPr lang="en-US" altLang="en-US" sz="2000" dirty="0"/>
              <a:t> </a:t>
            </a:r>
            <a:r>
              <a:rPr lang="ro-RO" altLang="en-US" sz="2000" dirty="0"/>
              <a:t>Eiffel,</a:t>
            </a:r>
            <a:r>
              <a:rPr lang="en-US" altLang="en-US" sz="2000" dirty="0"/>
              <a:t> </a:t>
            </a:r>
            <a:r>
              <a:rPr lang="ro-RO" altLang="en-US" sz="2000" dirty="0"/>
              <a:t>a</a:t>
            </a:r>
            <a:r>
              <a:rPr lang="en-US" altLang="en-US" sz="2000" dirty="0"/>
              <a:t> </a:t>
            </a:r>
            <a:r>
              <a:rPr lang="ro-RO" altLang="en-US" sz="2000" dirty="0"/>
              <a:t>fost</a:t>
            </a:r>
            <a:r>
              <a:rPr lang="en-US" altLang="en-US" sz="2000" dirty="0"/>
              <a:t> </a:t>
            </a:r>
            <a:r>
              <a:rPr lang="ro-RO" altLang="en-US" sz="2000" dirty="0"/>
              <a:t>construit</a:t>
            </a:r>
            <a:r>
              <a:rPr lang="en-US" altLang="en-US" sz="2000" dirty="0"/>
              <a:t> </a:t>
            </a:r>
            <a:r>
              <a:rPr lang="ro-RO" altLang="en-US" sz="2000" dirty="0"/>
              <a:t>între</a:t>
            </a:r>
            <a:r>
              <a:rPr lang="en-US" altLang="en-US" sz="2000" dirty="0"/>
              <a:t> </a:t>
            </a:r>
            <a:r>
              <a:rPr lang="ro-RO" altLang="en-US" sz="2000" dirty="0"/>
              <a:t>anii</a:t>
            </a:r>
            <a:r>
              <a:rPr lang="en-US" altLang="en-US" sz="2000" dirty="0"/>
              <a:t> </a:t>
            </a:r>
            <a:r>
              <a:rPr lang="ro-RO" altLang="en-US" sz="2000" dirty="0"/>
              <a:t>1887-1889</a:t>
            </a:r>
            <a:r>
              <a:rPr lang="en-US" altLang="en-US" sz="2000" dirty="0"/>
              <a:t> </a:t>
            </a:r>
            <a:r>
              <a:rPr lang="ro-RO" altLang="en-US" sz="2000" dirty="0"/>
              <a:t>.Trebuia să</a:t>
            </a:r>
            <a:r>
              <a:rPr lang="en-US" altLang="en-US" sz="2000" dirty="0"/>
              <a:t> </a:t>
            </a:r>
            <a:r>
              <a:rPr lang="ro-RO" altLang="en-US" sz="2000" dirty="0"/>
              <a:t>reprezinte</a:t>
            </a:r>
            <a:r>
              <a:rPr lang="en-US" altLang="en-US" sz="2000" dirty="0"/>
              <a:t> </a:t>
            </a:r>
            <a:r>
              <a:rPr lang="ro-RO" altLang="en-US" sz="2000" dirty="0"/>
              <a:t>doar</a:t>
            </a:r>
            <a:r>
              <a:rPr lang="en-US" altLang="en-US" sz="2000" dirty="0"/>
              <a:t> </a:t>
            </a:r>
            <a:r>
              <a:rPr lang="ro-RO" altLang="en-US" sz="2000" dirty="0"/>
              <a:t>locul</a:t>
            </a:r>
            <a:r>
              <a:rPr lang="en-US" altLang="en-US" sz="2000" dirty="0"/>
              <a:t> </a:t>
            </a:r>
            <a:r>
              <a:rPr lang="ro-RO" altLang="en-US" sz="2000" dirty="0"/>
              <a:t>în</a:t>
            </a:r>
            <a:r>
              <a:rPr lang="en-US" altLang="en-US" sz="2000" dirty="0"/>
              <a:t> </a:t>
            </a:r>
            <a:r>
              <a:rPr lang="ro-RO" altLang="en-US" sz="2000" dirty="0"/>
              <a:t>care</a:t>
            </a:r>
            <a:r>
              <a:rPr lang="en-US" altLang="en-US" sz="2000" dirty="0"/>
              <a:t> </a:t>
            </a:r>
            <a:r>
              <a:rPr lang="ro-RO" altLang="en-US" sz="2000" dirty="0"/>
              <a:t>se sărbatorea o sută</a:t>
            </a:r>
            <a:r>
              <a:rPr lang="en-US" altLang="en-US" sz="2000" dirty="0"/>
              <a:t> </a:t>
            </a:r>
            <a:r>
              <a:rPr lang="ro-RO" altLang="en-US" sz="2000" dirty="0"/>
              <a:t>de ani de la Revoluţia</a:t>
            </a:r>
            <a:r>
              <a:rPr lang="en-US" altLang="en-US" sz="2000" dirty="0"/>
              <a:t> </a:t>
            </a:r>
            <a:r>
              <a:rPr lang="ro-RO" altLang="en-US" sz="2000" dirty="0"/>
              <a:t>Franceză</a:t>
            </a:r>
            <a:r>
              <a:rPr lang="en-US" altLang="en-US" sz="2000" dirty="0"/>
              <a:t> </a:t>
            </a:r>
            <a:r>
              <a:rPr lang="ro-RO" altLang="en-US" sz="2000" dirty="0"/>
              <a:t>şi</a:t>
            </a:r>
            <a:r>
              <a:rPr lang="en-US" altLang="en-US" sz="2000" dirty="0"/>
              <a:t> </a:t>
            </a:r>
            <a:r>
              <a:rPr lang="ro-RO" altLang="en-US" sz="2000" dirty="0"/>
              <a:t>demolat</a:t>
            </a:r>
            <a:r>
              <a:rPr lang="en-US" altLang="en-US" sz="2000" dirty="0"/>
              <a:t> </a:t>
            </a:r>
            <a:r>
              <a:rPr lang="ro-RO" altLang="en-US" sz="2000" dirty="0"/>
              <a:t>după 20 de ani, însă</a:t>
            </a:r>
            <a:r>
              <a:rPr lang="en-US" altLang="en-US" sz="2000" dirty="0"/>
              <a:t> </a:t>
            </a:r>
            <a:r>
              <a:rPr lang="ro-RO" altLang="en-US" sz="2000" dirty="0"/>
              <a:t>a rămas</a:t>
            </a:r>
            <a:r>
              <a:rPr lang="en-US" altLang="en-US" sz="2000" dirty="0"/>
              <a:t> </a:t>
            </a:r>
            <a:r>
              <a:rPr lang="ro-RO" altLang="en-US" sz="2000" dirty="0"/>
              <a:t>un</a:t>
            </a:r>
            <a:r>
              <a:rPr lang="en-US" altLang="en-US" sz="2000" dirty="0"/>
              <a:t> </a:t>
            </a:r>
            <a:r>
              <a:rPr lang="ro-RO" altLang="en-US" sz="2000" dirty="0"/>
              <a:t>element reprezentativ</a:t>
            </a:r>
            <a:r>
              <a:rPr lang="en-US" altLang="en-US" sz="2000" dirty="0"/>
              <a:t> </a:t>
            </a:r>
            <a:r>
              <a:rPr lang="ro-RO" altLang="en-US" sz="2000" dirty="0"/>
              <a:t>pentru</a:t>
            </a:r>
            <a:r>
              <a:rPr lang="en-US" altLang="en-US" sz="2000" dirty="0"/>
              <a:t> </a:t>
            </a:r>
            <a:r>
              <a:rPr lang="ro-RO" altLang="en-US" sz="2000" dirty="0"/>
              <a:t>Paris.</a:t>
            </a:r>
            <a:r>
              <a:rPr lang="en-US" altLang="en-US" sz="2000" dirty="0"/>
              <a:t> </a:t>
            </a:r>
            <a:r>
              <a:rPr lang="ro-RO" altLang="en-US" sz="2000" dirty="0"/>
              <a:t>Turnul are 300 demetri la care se</a:t>
            </a:r>
            <a:r>
              <a:rPr lang="en-US" altLang="en-US" sz="2000" dirty="0"/>
              <a:t> </a:t>
            </a:r>
            <a:r>
              <a:rPr lang="ro-RO" altLang="en-US" sz="2000" dirty="0"/>
              <a:t>adaugă</a:t>
            </a:r>
            <a:r>
              <a:rPr lang="en-US" altLang="en-US" sz="2000" dirty="0"/>
              <a:t> </a:t>
            </a:r>
            <a:r>
              <a:rPr lang="ro-RO" altLang="en-US" sz="2000" dirty="0"/>
              <a:t>cei 20 de metri</a:t>
            </a:r>
            <a:r>
              <a:rPr lang="en-US" altLang="en-US" sz="2000" dirty="0"/>
              <a:t> </a:t>
            </a:r>
            <a:r>
              <a:rPr lang="ro-RO" altLang="en-US" sz="2000" dirty="0"/>
              <a:t>ai</a:t>
            </a:r>
            <a:r>
              <a:rPr lang="en-US" altLang="en-US" sz="2000" dirty="0"/>
              <a:t> </a:t>
            </a:r>
            <a:r>
              <a:rPr lang="ro-RO" altLang="en-US" sz="2000" dirty="0"/>
              <a:t>antenei</a:t>
            </a:r>
            <a:r>
              <a:rPr lang="en-US" altLang="en-US" sz="2000" dirty="0"/>
              <a:t> </a:t>
            </a:r>
            <a:r>
              <a:rPr lang="ro-RO" altLang="en-US" sz="2000" dirty="0"/>
              <a:t>şi</a:t>
            </a:r>
            <a:r>
              <a:rPr lang="en-US" altLang="en-US" sz="2000" dirty="0"/>
              <a:t> </a:t>
            </a:r>
            <a:r>
              <a:rPr lang="ro-RO" altLang="en-US" sz="2000" dirty="0"/>
              <a:t>cântareşte</a:t>
            </a:r>
            <a:r>
              <a:rPr lang="en-US" altLang="en-US" sz="2000" dirty="0"/>
              <a:t> </a:t>
            </a:r>
            <a:r>
              <a:rPr lang="ro-RO" altLang="en-US" sz="2000" dirty="0"/>
              <a:t>10000 tone </a:t>
            </a:r>
          </a:p>
          <a:p>
            <a:endParaRPr lang="en-US" dirty="0"/>
          </a:p>
        </p:txBody>
      </p:sp>
    </p:spTree>
    <p:extLst>
      <p:ext uri="{BB962C8B-B14F-4D97-AF65-F5344CB8AC3E}">
        <p14:creationId xmlns:p14="http://schemas.microsoft.com/office/powerpoint/2010/main" val="37972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1755759" y="314207"/>
            <a:ext cx="8421688" cy="1325563"/>
          </a:xfrm>
        </p:spPr>
        <p:txBody>
          <a:bodyPr/>
          <a:lstStyle/>
          <a:p>
            <a:r>
              <a:rPr lang="en-US" dirty="0"/>
              <a:t>2.Muzeul louvre</a:t>
            </a:r>
          </a:p>
        </p:txBody>
      </p:sp>
      <p:sp>
        <p:nvSpPr>
          <p:cNvPr id="9" name="Date Placeholder 8">
            <a:extLst>
              <a:ext uri="{FF2B5EF4-FFF2-40B4-BE49-F238E27FC236}">
                <a16:creationId xmlns:a16="http://schemas.microsoft.com/office/drawing/2014/main" id="{B86AD343-7149-4E7C-BD28-3080F25980CF}"/>
              </a:ext>
            </a:extLst>
          </p:cNvPr>
          <p:cNvSpPr>
            <a:spLocks noGrp="1"/>
          </p:cNvSpPr>
          <p:nvPr>
            <p:ph type="dt" sz="half" idx="10"/>
          </p:nvPr>
        </p:nvSpPr>
        <p:spPr>
          <a:xfrm>
            <a:off x="708803" y="5778380"/>
            <a:ext cx="2743200" cy="365125"/>
          </a:xfrm>
        </p:spPr>
        <p:txBody>
          <a:bodyPr/>
          <a:lstStyle/>
          <a:p>
            <a:r>
              <a:rPr lang="en-US" dirty="0"/>
              <a:t>20XX</a:t>
            </a:r>
          </a:p>
        </p:txBody>
      </p:sp>
      <p:sp>
        <p:nvSpPr>
          <p:cNvPr id="10" name="Footer Placeholder 9">
            <a:extLst>
              <a:ext uri="{FF2B5EF4-FFF2-40B4-BE49-F238E27FC236}">
                <a16:creationId xmlns:a16="http://schemas.microsoft.com/office/drawing/2014/main" id="{A865CC01-A53B-495A-820C-BEC2680EDC42}"/>
              </a:ext>
            </a:extLst>
          </p:cNvPr>
          <p:cNvSpPr>
            <a:spLocks noGrp="1"/>
          </p:cNvSpPr>
          <p:nvPr>
            <p:ph type="ftr" sz="quarter" idx="11"/>
          </p:nvPr>
        </p:nvSpPr>
        <p:spPr>
          <a:xfrm>
            <a:off x="3909203" y="5778380"/>
            <a:ext cx="4114800" cy="365125"/>
          </a:xfrm>
        </p:spPr>
        <p:txBody>
          <a:bodyPr/>
          <a:lstStyle/>
          <a:p>
            <a:r>
              <a:rPr lang="en-US" dirty="0"/>
              <a:t>PRESENTATION TITLE</a:t>
            </a:r>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481203" y="5778380"/>
            <a:ext cx="2743200" cy="365125"/>
          </a:xfrm>
        </p:spPr>
        <p:txBody>
          <a:bodyPr/>
          <a:lstStyle/>
          <a:p>
            <a:fld id="{A49DFD55-3C28-40EF-9E31-A92D2E4017FF}" type="slidenum">
              <a:rPr lang="en-US" smtClean="0"/>
              <a:pPr/>
              <a:t>11</a:t>
            </a:fld>
            <a:endParaRPr lang="en-US" dirty="0"/>
          </a:p>
        </p:txBody>
      </p:sp>
      <p:sp>
        <p:nvSpPr>
          <p:cNvPr id="27" name="TextBox 26">
            <a:extLst>
              <a:ext uri="{FF2B5EF4-FFF2-40B4-BE49-F238E27FC236}">
                <a16:creationId xmlns:a16="http://schemas.microsoft.com/office/drawing/2014/main" id="{67FAAAEE-5652-80D3-6535-4DB48991BDA1}"/>
              </a:ext>
            </a:extLst>
          </p:cNvPr>
          <p:cNvSpPr txBox="1"/>
          <p:nvPr/>
        </p:nvSpPr>
        <p:spPr>
          <a:xfrm>
            <a:off x="2080403" y="1250830"/>
            <a:ext cx="8780254" cy="1754326"/>
          </a:xfrm>
          <a:prstGeom prst="rect">
            <a:avLst/>
          </a:prstGeom>
          <a:noFill/>
        </p:spPr>
        <p:txBody>
          <a:bodyPr wrap="square" rtlCol="0">
            <a:spAutoFit/>
          </a:bodyPr>
          <a:lstStyle/>
          <a:p>
            <a:r>
              <a:rPr lang="ro-RO" altLang="en-US" dirty="0"/>
              <a:t>Muzeul</a:t>
            </a:r>
            <a:r>
              <a:rPr lang="en-US" altLang="en-US" dirty="0"/>
              <a:t> </a:t>
            </a:r>
            <a:r>
              <a:rPr lang="ro-RO" altLang="en-US" dirty="0"/>
              <a:t>Louvre este</a:t>
            </a:r>
            <a:r>
              <a:rPr lang="en-US" altLang="en-US" dirty="0"/>
              <a:t> </a:t>
            </a:r>
            <a:r>
              <a:rPr lang="ro-RO" altLang="en-US" dirty="0"/>
              <a:t>unul</a:t>
            </a:r>
            <a:r>
              <a:rPr lang="en-US" altLang="en-US" dirty="0"/>
              <a:t> </a:t>
            </a:r>
            <a:r>
              <a:rPr lang="ro-RO" altLang="en-US" dirty="0"/>
              <a:t>dintre</a:t>
            </a:r>
            <a:r>
              <a:rPr lang="en-US" altLang="en-US" dirty="0"/>
              <a:t> </a:t>
            </a:r>
            <a:r>
              <a:rPr lang="ro-RO" altLang="en-US" dirty="0"/>
              <a:t>cele</a:t>
            </a:r>
            <a:r>
              <a:rPr lang="en-US" altLang="en-US" dirty="0"/>
              <a:t> </a:t>
            </a:r>
            <a:r>
              <a:rPr lang="ro-RO" altLang="en-US" dirty="0"/>
              <a:t>mai</a:t>
            </a:r>
            <a:r>
              <a:rPr lang="en-US" altLang="en-US" dirty="0"/>
              <a:t> </a:t>
            </a:r>
            <a:r>
              <a:rPr lang="ro-RO" altLang="en-US" dirty="0"/>
              <a:t>importante</a:t>
            </a:r>
            <a:r>
              <a:rPr lang="en-US" altLang="en-US" dirty="0"/>
              <a:t> </a:t>
            </a:r>
            <a:r>
              <a:rPr lang="ro-RO" altLang="en-US" dirty="0"/>
              <a:t>muzee din lume . Este situat</a:t>
            </a:r>
            <a:r>
              <a:rPr lang="en-US" altLang="en-US" dirty="0"/>
              <a:t> </a:t>
            </a:r>
            <a:r>
              <a:rPr lang="ro-RO" altLang="en-US" dirty="0"/>
              <a:t>în</a:t>
            </a:r>
            <a:r>
              <a:rPr lang="en-US" altLang="en-US" dirty="0"/>
              <a:t> </a:t>
            </a:r>
            <a:r>
              <a:rPr lang="ro-RO" altLang="en-US" dirty="0"/>
              <a:t>capitala</a:t>
            </a:r>
            <a:r>
              <a:rPr lang="en-US" altLang="en-US" dirty="0"/>
              <a:t> </a:t>
            </a:r>
            <a:r>
              <a:rPr lang="ro-RO" altLang="en-US" dirty="0"/>
              <a:t>Franţei, Paris. În</a:t>
            </a:r>
            <a:r>
              <a:rPr lang="en-US" altLang="en-US" dirty="0"/>
              <a:t> </a:t>
            </a:r>
            <a:r>
              <a:rPr lang="ro-RO" altLang="en-US" dirty="0"/>
              <a:t>muzeu se pot găsi</a:t>
            </a:r>
            <a:r>
              <a:rPr lang="en-US" altLang="en-US" dirty="0"/>
              <a:t> </a:t>
            </a:r>
            <a:r>
              <a:rPr lang="ro-RO" altLang="en-US" dirty="0"/>
              <a:t>opere ale artei</a:t>
            </a:r>
            <a:r>
              <a:rPr lang="en-US" altLang="en-US" dirty="0"/>
              <a:t> </a:t>
            </a:r>
            <a:r>
              <a:rPr lang="ro-RO" altLang="en-US" dirty="0"/>
              <a:t>occidentale din Evul</a:t>
            </a:r>
            <a:r>
              <a:rPr lang="en-US" altLang="en-US" dirty="0"/>
              <a:t> </a:t>
            </a:r>
            <a:r>
              <a:rPr lang="ro-RO" altLang="en-US" dirty="0"/>
              <a:t>Mediu</a:t>
            </a:r>
            <a:r>
              <a:rPr lang="en-US" altLang="en-US" dirty="0"/>
              <a:t> </a:t>
            </a:r>
            <a:r>
              <a:rPr lang="ro-RO" altLang="en-US" dirty="0"/>
              <a:t>până la 1848. • În</a:t>
            </a:r>
            <a:r>
              <a:rPr lang="en-US" altLang="en-US" dirty="0"/>
              <a:t> </a:t>
            </a:r>
            <a:r>
              <a:rPr lang="ro-RO" altLang="en-US" dirty="0"/>
              <a:t>cadrul</a:t>
            </a:r>
            <a:r>
              <a:rPr lang="en-US" altLang="en-US" dirty="0"/>
              <a:t> </a:t>
            </a:r>
            <a:r>
              <a:rPr lang="ro-RO" altLang="en-US" dirty="0"/>
              <a:t>muzeului</a:t>
            </a:r>
            <a:r>
              <a:rPr lang="en-US" altLang="en-US" dirty="0"/>
              <a:t> </a:t>
            </a:r>
            <a:r>
              <a:rPr lang="ro-RO" altLang="en-US" dirty="0"/>
              <a:t>sunt</a:t>
            </a:r>
            <a:r>
              <a:rPr lang="en-US" altLang="en-US" dirty="0"/>
              <a:t> </a:t>
            </a:r>
            <a:r>
              <a:rPr lang="ro-RO" altLang="en-US" dirty="0"/>
              <a:t>expuse circa 35000 de obiecte de artă. • Muzeul</a:t>
            </a:r>
            <a:r>
              <a:rPr lang="en-US" altLang="en-US" dirty="0"/>
              <a:t> </a:t>
            </a:r>
            <a:r>
              <a:rPr lang="ro-RO" altLang="en-US" dirty="0"/>
              <a:t>este</a:t>
            </a:r>
            <a:r>
              <a:rPr lang="en-US" altLang="en-US" dirty="0"/>
              <a:t> </a:t>
            </a:r>
            <a:r>
              <a:rPr lang="ro-RO" altLang="en-US" dirty="0"/>
              <a:t>găzduit de palatul Louvre, construit</a:t>
            </a:r>
            <a:r>
              <a:rPr lang="en-US" altLang="en-US" dirty="0"/>
              <a:t> </a:t>
            </a:r>
            <a:r>
              <a:rPr lang="ro-RO" altLang="en-US" dirty="0"/>
              <a:t>iniţial ca o fortăreaţă. Fiind</a:t>
            </a:r>
            <a:r>
              <a:rPr lang="en-US" altLang="en-US" dirty="0"/>
              <a:t> </a:t>
            </a:r>
            <a:r>
              <a:rPr lang="ro-RO" altLang="en-US" dirty="0"/>
              <a:t>extins, palatul a ajuns la forma actuală. • La Louvre poate</a:t>
            </a:r>
            <a:r>
              <a:rPr lang="en-US" altLang="en-US" dirty="0"/>
              <a:t> </a:t>
            </a:r>
            <a:r>
              <a:rPr lang="ro-RO" altLang="en-US" dirty="0"/>
              <a:t>fi</a:t>
            </a:r>
            <a:r>
              <a:rPr lang="en-US" altLang="en-US" dirty="0"/>
              <a:t> </a:t>
            </a:r>
            <a:r>
              <a:rPr lang="ro-RO" altLang="en-US" dirty="0"/>
              <a:t>găsită Mona Lisa, capodopera</a:t>
            </a:r>
            <a:r>
              <a:rPr lang="en-US" altLang="en-US" dirty="0"/>
              <a:t> </a:t>
            </a:r>
            <a:r>
              <a:rPr lang="ro-RO" altLang="en-US" dirty="0"/>
              <a:t>lui Leonardo da Vinci, valoarea</a:t>
            </a:r>
            <a:r>
              <a:rPr lang="en-US" altLang="en-US" dirty="0"/>
              <a:t> </a:t>
            </a:r>
            <a:r>
              <a:rPr lang="ro-RO" altLang="en-US" dirty="0"/>
              <a:t>ei</a:t>
            </a:r>
            <a:r>
              <a:rPr lang="en-US" altLang="en-US" dirty="0"/>
              <a:t> </a:t>
            </a:r>
            <a:r>
              <a:rPr lang="ro-RO" altLang="en-US" dirty="0"/>
              <a:t>fiind</a:t>
            </a:r>
            <a:r>
              <a:rPr lang="en-US" altLang="en-US" dirty="0"/>
              <a:t> </a:t>
            </a:r>
            <a:r>
              <a:rPr lang="ro-RO" altLang="en-US" dirty="0"/>
              <a:t>inestimabilă.</a:t>
            </a:r>
            <a:endParaRPr lang="en-US" dirty="0"/>
          </a:p>
        </p:txBody>
      </p:sp>
      <p:pic>
        <p:nvPicPr>
          <p:cNvPr id="1026" name="Picture 2" descr="Secretele celui mai mare muzeu din lume, Luvru, construit în mare parte de  ostatici de război - Galerie Foto">
            <a:extLst>
              <a:ext uri="{FF2B5EF4-FFF2-40B4-BE49-F238E27FC236}">
                <a16:creationId xmlns:a16="http://schemas.microsoft.com/office/drawing/2014/main" id="{0EB38130-60CB-B093-90BC-D03B91725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745" y="3267584"/>
            <a:ext cx="4974566" cy="28759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marul Ion Lungu a anunțat că la Colegiul Național „Petru Rareș” va fi  construit un corp nou pentru gimnaziu">
            <a:extLst>
              <a:ext uri="{FF2B5EF4-FFF2-40B4-BE49-F238E27FC236}">
                <a16:creationId xmlns:a16="http://schemas.microsoft.com/office/drawing/2014/main" id="{BC1AAFE5-EDC1-79CF-B39E-3F110B0EB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515" y="3267584"/>
            <a:ext cx="3502684" cy="288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2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062786" y="207035"/>
            <a:ext cx="5033214" cy="1591215"/>
          </a:xfrm>
        </p:spPr>
        <p:txBody>
          <a:bodyPr/>
          <a:lstStyle/>
          <a:p>
            <a:r>
              <a:rPr lang="en-US" dirty="0" err="1"/>
              <a:t>Catedrala</a:t>
            </a:r>
            <a:r>
              <a:rPr lang="en-US" dirty="0"/>
              <a:t> Notre dame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062786" y="2197008"/>
            <a:ext cx="6010874" cy="4159341"/>
          </a:xfrm>
        </p:spPr>
        <p:txBody>
          <a:bodyPr>
            <a:normAutofit/>
          </a:bodyPr>
          <a:lstStyle/>
          <a:p>
            <a:pPr marL="609600" indent="-609600">
              <a:buFont typeface="Wingdings" panose="05000000000000000000" pitchFamily="2" charset="2"/>
              <a:buNone/>
            </a:pPr>
            <a:r>
              <a:rPr lang="ro-RO" altLang="en-US" sz="1800" dirty="0"/>
              <a:t>Înalţarea</a:t>
            </a:r>
            <a:r>
              <a:rPr lang="en-US" altLang="en-US" sz="1800" dirty="0"/>
              <a:t> </a:t>
            </a:r>
            <a:r>
              <a:rPr lang="ro-RO" altLang="en-US" sz="1800" dirty="0"/>
              <a:t>catedralei a avut loc din iniţiativa</a:t>
            </a:r>
            <a:r>
              <a:rPr lang="en-US" altLang="en-US" sz="1800" dirty="0"/>
              <a:t> </a:t>
            </a:r>
            <a:r>
              <a:rPr lang="ro-RO" altLang="en-US" sz="1800" dirty="0"/>
              <a:t>unui</a:t>
            </a:r>
            <a:r>
              <a:rPr lang="en-US" altLang="en-US" sz="1800" dirty="0"/>
              <a:t> </a:t>
            </a:r>
            <a:r>
              <a:rPr lang="ro-RO" altLang="en-US" sz="1800" dirty="0"/>
              <a:t>episcop, Maurice de Sully. Lucrările au început</a:t>
            </a:r>
            <a:r>
              <a:rPr lang="en-US" altLang="en-US" sz="1800" dirty="0"/>
              <a:t> </a:t>
            </a:r>
            <a:r>
              <a:rPr lang="ro-RO" altLang="en-US" sz="1800" dirty="0"/>
              <a:t>în</a:t>
            </a:r>
            <a:r>
              <a:rPr lang="en-US" altLang="en-US" sz="1800" dirty="0"/>
              <a:t> </a:t>
            </a:r>
            <a:r>
              <a:rPr lang="ro-RO" altLang="en-US" sz="1800" dirty="0"/>
              <a:t>anul 1163 dar s-au incheiat</a:t>
            </a:r>
            <a:r>
              <a:rPr lang="en-US" altLang="en-US" sz="1800" dirty="0"/>
              <a:t> </a:t>
            </a:r>
            <a:r>
              <a:rPr lang="ro-RO" altLang="en-US" sz="1800" dirty="0"/>
              <a:t>doar</a:t>
            </a:r>
            <a:r>
              <a:rPr lang="en-US" altLang="en-US" sz="1800" dirty="0"/>
              <a:t> </a:t>
            </a:r>
            <a:r>
              <a:rPr lang="ro-RO" altLang="en-US" sz="1800" dirty="0"/>
              <a:t>după 180 de ani. </a:t>
            </a:r>
          </a:p>
          <a:p>
            <a:pPr marL="609600" indent="-609600">
              <a:buFont typeface="Wingdings" panose="05000000000000000000" pitchFamily="2" charset="2"/>
              <a:buNone/>
            </a:pPr>
            <a:r>
              <a:rPr lang="ro-RO" altLang="en-US" sz="1800" dirty="0"/>
              <a:t>•Considerată</a:t>
            </a:r>
            <a:r>
              <a:rPr lang="en-US" altLang="en-US" sz="1800" dirty="0"/>
              <a:t> </a:t>
            </a:r>
            <a:r>
              <a:rPr lang="ro-RO" altLang="en-US" sz="1800" dirty="0"/>
              <a:t>cea</a:t>
            </a:r>
            <a:r>
              <a:rPr lang="en-US" altLang="en-US" sz="1800" dirty="0"/>
              <a:t> </a:t>
            </a:r>
            <a:r>
              <a:rPr lang="ro-RO" altLang="en-US" sz="1800" dirty="0"/>
              <a:t>mai</a:t>
            </a:r>
            <a:r>
              <a:rPr lang="en-US" altLang="en-US" sz="1800" dirty="0"/>
              <a:t> </a:t>
            </a:r>
            <a:r>
              <a:rPr lang="ro-RO" altLang="en-US" sz="1800" dirty="0"/>
              <a:t>întunecată</a:t>
            </a:r>
            <a:r>
              <a:rPr lang="en-US" altLang="en-US" sz="1800" dirty="0"/>
              <a:t> </a:t>
            </a:r>
            <a:r>
              <a:rPr lang="ro-RO" altLang="en-US" sz="1800" dirty="0"/>
              <a:t>catedrală</a:t>
            </a:r>
            <a:r>
              <a:rPr lang="en-US" altLang="en-US" sz="1800" dirty="0"/>
              <a:t> </a:t>
            </a:r>
            <a:r>
              <a:rPr lang="ro-RO" altLang="en-US" sz="1800" dirty="0"/>
              <a:t>gotică, Notre Dame strange</a:t>
            </a:r>
            <a:r>
              <a:rPr lang="en-US" altLang="en-US" sz="1800" dirty="0"/>
              <a:t> </a:t>
            </a:r>
            <a:r>
              <a:rPr lang="ro-RO" altLang="en-US" sz="1800" dirty="0"/>
              <a:t>anual circa 13 milioane de vizitatori. </a:t>
            </a:r>
          </a:p>
          <a:p>
            <a:pPr marL="609600" indent="-609600">
              <a:buFont typeface="Wingdings" panose="05000000000000000000" pitchFamily="2" charset="2"/>
              <a:buNone/>
            </a:pPr>
            <a:r>
              <a:rPr lang="ro-RO" altLang="en-US" sz="1800" dirty="0"/>
              <a:t>• Zidurile</a:t>
            </a:r>
            <a:r>
              <a:rPr lang="en-US" altLang="en-US" sz="1800" dirty="0"/>
              <a:t> </a:t>
            </a:r>
            <a:r>
              <a:rPr lang="ro-RO" altLang="en-US" sz="1800" dirty="0"/>
              <a:t>ei se înalţă</a:t>
            </a:r>
            <a:r>
              <a:rPr lang="en-US" altLang="en-US" sz="1800" dirty="0"/>
              <a:t> </a:t>
            </a:r>
            <a:r>
              <a:rPr lang="ro-RO" altLang="en-US" sz="1800" dirty="0"/>
              <a:t>pe</a:t>
            </a:r>
            <a:r>
              <a:rPr lang="en-US" altLang="en-US" sz="1800" dirty="0"/>
              <a:t> </a:t>
            </a:r>
            <a:r>
              <a:rPr lang="ro-RO" altLang="en-US" sz="1800" dirty="0"/>
              <a:t>trei</a:t>
            </a:r>
            <a:r>
              <a:rPr lang="en-US" altLang="en-US" sz="1800" dirty="0"/>
              <a:t> </a:t>
            </a:r>
            <a:r>
              <a:rPr lang="ro-RO" altLang="en-US" sz="1800" dirty="0"/>
              <a:t>rânduri de coloane, spaţiul din interior fiind</a:t>
            </a:r>
            <a:r>
              <a:rPr lang="en-US" altLang="en-US" sz="1800" dirty="0"/>
              <a:t> </a:t>
            </a:r>
            <a:r>
              <a:rPr lang="ro-RO" altLang="en-US" sz="1800" dirty="0"/>
              <a:t>foarte</a:t>
            </a:r>
            <a:r>
              <a:rPr lang="en-US" altLang="en-US" sz="1800" dirty="0"/>
              <a:t> </a:t>
            </a:r>
            <a:r>
              <a:rPr lang="ro-RO" altLang="en-US" sz="1800" dirty="0"/>
              <a:t>mare.</a:t>
            </a:r>
            <a:r>
              <a:rPr lang="en-US" altLang="en-US" sz="1800" dirty="0"/>
              <a:t> </a:t>
            </a:r>
            <a:r>
              <a:rPr lang="ro-RO" altLang="en-US" sz="1800" dirty="0"/>
              <a:t>Diametrele</a:t>
            </a:r>
            <a:r>
              <a:rPr lang="en-US" altLang="en-US" sz="1800" dirty="0"/>
              <a:t> </a:t>
            </a:r>
            <a:r>
              <a:rPr lang="ro-RO" altLang="en-US" sz="1800" dirty="0"/>
              <a:t>catedralei, 130 metrilungime, 45 metrilaţime, 35 metri</a:t>
            </a:r>
            <a:r>
              <a:rPr lang="en-US" altLang="en-US" sz="1800" dirty="0"/>
              <a:t> </a:t>
            </a:r>
            <a:r>
              <a:rPr lang="ro-RO" altLang="en-US" sz="1800" dirty="0"/>
              <a:t>înalţime, o face capabilă</a:t>
            </a:r>
            <a:r>
              <a:rPr lang="en-US" altLang="en-US" sz="1800" dirty="0"/>
              <a:t> </a:t>
            </a:r>
            <a:r>
              <a:rPr lang="ro-RO" altLang="en-US" sz="1800" dirty="0"/>
              <a:t>sa</a:t>
            </a:r>
            <a:r>
              <a:rPr lang="en-US" altLang="en-US" sz="1800" dirty="0"/>
              <a:t> </a:t>
            </a:r>
            <a:r>
              <a:rPr lang="ro-RO" altLang="en-US" sz="1800" dirty="0"/>
              <a:t>adăposteasca</a:t>
            </a:r>
            <a:r>
              <a:rPr lang="en-US" altLang="en-US" sz="1800" dirty="0"/>
              <a:t> </a:t>
            </a:r>
            <a:r>
              <a:rPr lang="ro-RO" altLang="en-US" sz="1800" dirty="0"/>
              <a:t>pană la 10000 de persoane. </a:t>
            </a:r>
          </a:p>
          <a:p>
            <a:endParaRPr lang="en-US" sz="1800"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dirty="0"/>
          </a:p>
        </p:txBody>
      </p:sp>
      <p:pic>
        <p:nvPicPr>
          <p:cNvPr id="2050" name="Picture 2" descr="Notre Dame de Paris | Revelaţii ale cerului">
            <a:extLst>
              <a:ext uri="{FF2B5EF4-FFF2-40B4-BE49-F238E27FC236}">
                <a16:creationId xmlns:a16="http://schemas.microsoft.com/office/drawing/2014/main" id="{61A7D9A7-FE5A-250B-8386-432CE763E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660" y="3375983"/>
            <a:ext cx="5018237" cy="334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1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322498" y="1257570"/>
            <a:ext cx="6383545" cy="1271288"/>
          </a:xfrm>
        </p:spPr>
        <p:txBody>
          <a:bodyPr>
            <a:normAutofit/>
          </a:bodyPr>
          <a:lstStyle/>
          <a:p>
            <a:r>
              <a:rPr lang="ro-RO" altLang="en-US" sz="4000" b="1" dirty="0">
                <a:hlinkClick r:id="rId2" tooltip="4 bulevardul champs lys es">
                  <a:extLst>
                    <a:ext uri="{A12FA001-AC4F-418D-AE19-62706E023703}">
                      <ahyp:hlinkClr xmlns:ahyp="http://schemas.microsoft.com/office/drawing/2018/hyperlinkcolor" val="tx"/>
                    </a:ext>
                  </a:extLst>
                </a:hlinkClick>
              </a:rPr>
              <a:t>4.Bulevardul Champs-Élysées</a:t>
            </a:r>
            <a:r>
              <a:rPr lang="ro-RO" altLang="en-US" sz="4000" dirty="0"/>
              <a:t> </a:t>
            </a:r>
            <a:endParaRPr lang="en-US" sz="4000"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382884" y="2597870"/>
            <a:ext cx="6383546" cy="3692104"/>
          </a:xfrm>
        </p:spPr>
        <p:txBody>
          <a:bodyPr>
            <a:normAutofit/>
          </a:bodyPr>
          <a:lstStyle/>
          <a:p>
            <a:pPr marL="609600" indent="-609600">
              <a:buFont typeface="Wingdings" panose="05000000000000000000" pitchFamily="2" charset="2"/>
              <a:buNone/>
            </a:pPr>
            <a:r>
              <a:rPr lang="ro-RO" altLang="en-US" sz="1800" dirty="0"/>
              <a:t>Champs-Élysées este</a:t>
            </a:r>
            <a:r>
              <a:rPr lang="en-US" altLang="en-US" sz="1800" dirty="0"/>
              <a:t> </a:t>
            </a:r>
            <a:r>
              <a:rPr lang="ro-RO" altLang="en-US" sz="1800" dirty="0"/>
              <a:t>cel</a:t>
            </a:r>
            <a:r>
              <a:rPr lang="en-US" altLang="en-US" sz="1800" dirty="0"/>
              <a:t> </a:t>
            </a:r>
            <a:r>
              <a:rPr lang="ro-RO" altLang="en-US" sz="1800" dirty="0"/>
              <a:t>mai</a:t>
            </a:r>
            <a:r>
              <a:rPr lang="en-US" altLang="en-US" sz="1800" dirty="0"/>
              <a:t> </a:t>
            </a:r>
            <a:r>
              <a:rPr lang="ro-RO" altLang="en-US" sz="1800" dirty="0"/>
              <a:t>frumos</a:t>
            </a:r>
            <a:r>
              <a:rPr lang="en-US" altLang="en-US" sz="1800" dirty="0"/>
              <a:t> </a:t>
            </a:r>
            <a:r>
              <a:rPr lang="ro-RO" altLang="en-US" sz="1800" dirty="0"/>
              <a:t>boulevard</a:t>
            </a:r>
            <a:r>
              <a:rPr lang="en-US" altLang="en-US" sz="1800" dirty="0"/>
              <a:t> </a:t>
            </a:r>
            <a:r>
              <a:rPr lang="ro-RO" altLang="en-US" sz="1800" dirty="0"/>
              <a:t>din lume</a:t>
            </a:r>
            <a:r>
              <a:rPr lang="en-US" altLang="en-US" sz="1800" dirty="0"/>
              <a:t> </a:t>
            </a:r>
            <a:r>
              <a:rPr lang="ro-RO" altLang="en-US" sz="1800" dirty="0"/>
              <a:t>şi</a:t>
            </a:r>
            <a:r>
              <a:rPr lang="en-US" altLang="en-US" sz="1800" dirty="0"/>
              <a:t> </a:t>
            </a:r>
            <a:r>
              <a:rPr lang="ro-RO" altLang="en-US" sz="1800" dirty="0"/>
              <a:t>unul</a:t>
            </a:r>
            <a:r>
              <a:rPr lang="en-US" altLang="en-US" sz="1800" dirty="0"/>
              <a:t> </a:t>
            </a:r>
            <a:r>
              <a:rPr lang="ro-RO" altLang="en-US" sz="1800" dirty="0"/>
              <a:t>dintre</a:t>
            </a:r>
            <a:r>
              <a:rPr lang="en-US" altLang="en-US" sz="1800" dirty="0"/>
              <a:t> </a:t>
            </a:r>
            <a:r>
              <a:rPr lang="ro-RO" altLang="en-US" sz="1800" dirty="0"/>
              <a:t>obiectivele</a:t>
            </a:r>
            <a:r>
              <a:rPr lang="en-US" altLang="en-US" sz="1800" dirty="0"/>
              <a:t> </a:t>
            </a:r>
            <a:r>
              <a:rPr lang="ro-RO" altLang="en-US" sz="1800" dirty="0"/>
              <a:t>turistice</a:t>
            </a:r>
            <a:r>
              <a:rPr lang="en-US" altLang="en-US" sz="1800" dirty="0"/>
              <a:t> </a:t>
            </a:r>
            <a:r>
              <a:rPr lang="ro-RO" altLang="en-US" sz="1800" dirty="0"/>
              <a:t>preferate ale Parisului. Evenimentele</a:t>
            </a:r>
            <a:r>
              <a:rPr lang="en-US" altLang="en-US" sz="1800" dirty="0"/>
              <a:t> </a:t>
            </a:r>
            <a:r>
              <a:rPr lang="ro-RO" altLang="en-US" sz="1800" dirty="0"/>
              <a:t>importante ale Franţei au loc pe</a:t>
            </a:r>
            <a:r>
              <a:rPr lang="en-US" altLang="en-US" sz="1800" dirty="0"/>
              <a:t> </a:t>
            </a:r>
            <a:r>
              <a:rPr lang="ro-RO" altLang="en-US" sz="1800" dirty="0"/>
              <a:t>acest</a:t>
            </a:r>
            <a:r>
              <a:rPr lang="en-US" altLang="en-US" sz="1800" dirty="0"/>
              <a:t> </a:t>
            </a:r>
            <a:r>
              <a:rPr lang="ro-RO" altLang="en-US" sz="1800" dirty="0"/>
              <a:t>bulevard.</a:t>
            </a:r>
          </a:p>
          <a:p>
            <a:pPr marL="609600" indent="-609600">
              <a:buFont typeface="Wingdings" panose="05000000000000000000" pitchFamily="2" charset="2"/>
              <a:buNone/>
            </a:pPr>
            <a:r>
              <a:rPr lang="ro-RO" altLang="en-US" sz="1800" dirty="0"/>
              <a:t> • După</a:t>
            </a:r>
            <a:r>
              <a:rPr lang="en-US" altLang="en-US" sz="1800" dirty="0"/>
              <a:t> </a:t>
            </a:r>
            <a:r>
              <a:rPr lang="ro-RO" altLang="en-US" sz="1800" dirty="0"/>
              <a:t>renovarea</a:t>
            </a:r>
            <a:r>
              <a:rPr lang="en-US" altLang="en-US" sz="1800" dirty="0"/>
              <a:t> </a:t>
            </a:r>
            <a:r>
              <a:rPr lang="ro-RO" altLang="en-US" sz="1800" dirty="0"/>
              <a:t>bulevardului din anul</a:t>
            </a:r>
            <a:r>
              <a:rPr lang="en-US" altLang="en-US" sz="1800" dirty="0"/>
              <a:t> </a:t>
            </a:r>
            <a:r>
              <a:rPr lang="ro-RO" altLang="en-US" sz="1800" dirty="0"/>
              <a:t>1980,</a:t>
            </a:r>
            <a:r>
              <a:rPr lang="en-US" altLang="en-US" sz="1800" dirty="0"/>
              <a:t> </a:t>
            </a:r>
            <a:r>
              <a:rPr lang="ro-RO" altLang="en-US" sz="1800" dirty="0"/>
              <a:t>Champs-Élysées a ajuns</a:t>
            </a:r>
            <a:r>
              <a:rPr lang="en-US" altLang="en-US" sz="1800" dirty="0"/>
              <a:t> </a:t>
            </a:r>
            <a:r>
              <a:rPr lang="ro-RO" altLang="en-US" sz="1800" dirty="0"/>
              <a:t>una din cele</a:t>
            </a:r>
            <a:r>
              <a:rPr lang="en-US" altLang="en-US" sz="1800" dirty="0"/>
              <a:t> </a:t>
            </a:r>
            <a:r>
              <a:rPr lang="ro-RO" altLang="en-US" sz="1800" dirty="0"/>
              <a:t>mai</a:t>
            </a:r>
            <a:r>
              <a:rPr lang="en-US" altLang="en-US" sz="1800" dirty="0"/>
              <a:t> </a:t>
            </a:r>
            <a:r>
              <a:rPr lang="ro-RO" altLang="en-US" sz="1800" dirty="0"/>
              <a:t>cunoscute</a:t>
            </a:r>
            <a:r>
              <a:rPr lang="en-US" altLang="en-US" sz="1800" dirty="0"/>
              <a:t> </a:t>
            </a:r>
            <a:r>
              <a:rPr lang="ro-RO" altLang="en-US" sz="1800" dirty="0"/>
              <a:t>străzi din lume</a:t>
            </a:r>
            <a:r>
              <a:rPr lang="en-US" altLang="en-US" sz="1800" dirty="0"/>
              <a:t> </a:t>
            </a:r>
            <a:r>
              <a:rPr lang="ro-RO" altLang="en-US" sz="1800" dirty="0"/>
              <a:t>şi</a:t>
            </a:r>
            <a:r>
              <a:rPr lang="en-US" altLang="en-US" sz="1800" dirty="0"/>
              <a:t> </a:t>
            </a:r>
            <a:r>
              <a:rPr lang="ro-RO" altLang="en-US" sz="1800" dirty="0"/>
              <a:t>spaţiile</a:t>
            </a:r>
            <a:r>
              <a:rPr lang="en-US" altLang="en-US" sz="1800" dirty="0"/>
              <a:t> </a:t>
            </a:r>
            <a:r>
              <a:rPr lang="ro-RO" altLang="en-US" sz="1800" dirty="0"/>
              <a:t>comerciale au crescut</a:t>
            </a:r>
            <a:r>
              <a:rPr lang="en-US" altLang="en-US" sz="1800" dirty="0"/>
              <a:t> </a:t>
            </a:r>
            <a:r>
              <a:rPr lang="ro-RO" altLang="en-US" sz="1800" dirty="0"/>
              <a:t>până la 1,5 milioane de dolari</a:t>
            </a:r>
            <a:r>
              <a:rPr lang="en-US" altLang="en-US" sz="1800" dirty="0"/>
              <a:t> </a:t>
            </a:r>
            <a:r>
              <a:rPr lang="ro-RO" altLang="en-US" sz="1800" dirty="0"/>
              <a:t>pentru 100 de metri</a:t>
            </a:r>
            <a:r>
              <a:rPr lang="en-US" altLang="en-US" sz="1800" dirty="0"/>
              <a:t> </a:t>
            </a:r>
            <a:r>
              <a:rPr lang="ro-RO" altLang="en-US" sz="1800" dirty="0"/>
              <a:t>pătraţi.</a:t>
            </a:r>
          </a:p>
          <a:p>
            <a:endParaRPr lang="en-US" dirty="0"/>
          </a:p>
        </p:txBody>
      </p:sp>
      <p:sp>
        <p:nvSpPr>
          <p:cNvPr id="4" name="Date Placeholder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a:lstStyle/>
          <a:p>
            <a:r>
              <a:rPr lang="en-US" dirty="0"/>
              <a:t>20XX</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sp>
        <p:nvSpPr>
          <p:cNvPr id="5" name="AutoShape 2" descr="Bulevardul Champs-Élysées din Paris va deveni o &quot;grădină extraordinară&quot;">
            <a:extLst>
              <a:ext uri="{FF2B5EF4-FFF2-40B4-BE49-F238E27FC236}">
                <a16:creationId xmlns:a16="http://schemas.microsoft.com/office/drawing/2014/main" id="{763655C9-9447-F37E-285D-2B50E43A4C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Bulevardul Champs-Élysées din Paris va deveni o &quot;grădină extraordinară&quot;">
            <a:extLst>
              <a:ext uri="{FF2B5EF4-FFF2-40B4-BE49-F238E27FC236}">
                <a16:creationId xmlns:a16="http://schemas.microsoft.com/office/drawing/2014/main" id="{727AFC68-444D-55D1-035D-18E48C7DBD11}"/>
              </a:ext>
            </a:extLst>
          </p:cNvPr>
          <p:cNvSpPr>
            <a:spLocks noChangeAspect="1" noChangeArrowheads="1"/>
          </p:cNvSpPr>
          <p:nvPr/>
        </p:nvSpPr>
        <p:spPr bwMode="auto">
          <a:xfrm>
            <a:off x="2587925" y="-79075"/>
            <a:ext cx="3812875" cy="381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Bulevardul Champs-Élysées din Paris va deveni o &quot;grădină extraordinară&quot;">
            <a:extLst>
              <a:ext uri="{FF2B5EF4-FFF2-40B4-BE49-F238E27FC236}">
                <a16:creationId xmlns:a16="http://schemas.microsoft.com/office/drawing/2014/main" id="{256B7FB4-BFD7-E6FB-5D04-D7589F753AD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Bulevardul Champs-Élysées din Paris va deveni o &quot;grădină extraordinară&quot;">
            <a:extLst>
              <a:ext uri="{FF2B5EF4-FFF2-40B4-BE49-F238E27FC236}">
                <a16:creationId xmlns:a16="http://schemas.microsoft.com/office/drawing/2014/main" id="{DC0604CB-328C-DB2D-367F-A4CA603D73D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F984D548-4CBA-9376-7C75-23AE804DBB08}"/>
              </a:ext>
            </a:extLst>
          </p:cNvPr>
          <p:cNvPicPr>
            <a:picLocks noChangeAspect="1"/>
          </p:cNvPicPr>
          <p:nvPr/>
        </p:nvPicPr>
        <p:blipFill>
          <a:blip r:embed="rId3"/>
          <a:stretch>
            <a:fillRect/>
          </a:stretch>
        </p:blipFill>
        <p:spPr>
          <a:xfrm>
            <a:off x="263373" y="3733800"/>
            <a:ext cx="5119511" cy="2879725"/>
          </a:xfrm>
          <a:prstGeom prst="rect">
            <a:avLst/>
          </a:prstGeom>
        </p:spPr>
      </p:pic>
    </p:spTree>
    <p:extLst>
      <p:ext uri="{BB962C8B-B14F-4D97-AF65-F5344CB8AC3E}">
        <p14:creationId xmlns:p14="http://schemas.microsoft.com/office/powerpoint/2010/main" val="9132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199" y="1141284"/>
            <a:ext cx="4179570" cy="1524735"/>
          </a:xfrm>
        </p:spPr>
        <p:txBody>
          <a:bodyPr/>
          <a:lstStyle/>
          <a:p>
            <a:r>
              <a:rPr lang="en-US" dirty="0"/>
              <a:t>5. </a:t>
            </a:r>
            <a:r>
              <a:rPr lang="en-US" dirty="0" err="1"/>
              <a:t>Arcul</a:t>
            </a:r>
            <a:r>
              <a:rPr lang="en-US" dirty="0"/>
              <a:t> de </a:t>
            </a:r>
            <a:r>
              <a:rPr lang="en-US" dirty="0" err="1"/>
              <a:t>triumf</a:t>
            </a:r>
            <a:endParaRPr lang="en-US" dirty="0"/>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199" y="2852198"/>
            <a:ext cx="6800491" cy="3317972"/>
          </a:xfrm>
        </p:spPr>
        <p:txBody>
          <a:bodyPr>
            <a:normAutofit/>
          </a:bodyPr>
          <a:lstStyle/>
          <a:p>
            <a:pPr marL="609600" indent="-609600"/>
            <a:r>
              <a:rPr lang="ro-RO" altLang="en-US" sz="1800" dirty="0"/>
              <a:t>Monumentul</a:t>
            </a:r>
            <a:r>
              <a:rPr lang="en-US" altLang="en-US" sz="1800" dirty="0"/>
              <a:t> </a:t>
            </a:r>
            <a:r>
              <a:rPr lang="ro-RO" altLang="en-US" sz="1800" dirty="0"/>
              <a:t>trebuia</a:t>
            </a:r>
            <a:r>
              <a:rPr lang="en-US" altLang="en-US" sz="1800" dirty="0"/>
              <a:t> </a:t>
            </a:r>
            <a:r>
              <a:rPr lang="ro-RO" altLang="en-US" sz="1800" dirty="0"/>
              <a:t>să fie un omagiu</a:t>
            </a:r>
            <a:r>
              <a:rPr lang="en-US" altLang="en-US" sz="1800" dirty="0"/>
              <a:t> </a:t>
            </a:r>
            <a:r>
              <a:rPr lang="ro-RO" altLang="en-US" sz="1800" dirty="0"/>
              <a:t>pentru</a:t>
            </a:r>
            <a:r>
              <a:rPr lang="en-US" altLang="en-US" sz="1800" dirty="0"/>
              <a:t> </a:t>
            </a:r>
            <a:r>
              <a:rPr lang="ro-RO" altLang="en-US" sz="1800" dirty="0"/>
              <a:t>victoriile</a:t>
            </a:r>
            <a:r>
              <a:rPr lang="en-US" altLang="en-US" sz="1800" dirty="0"/>
              <a:t> </a:t>
            </a:r>
            <a:r>
              <a:rPr lang="ro-RO" altLang="en-US" sz="1800" dirty="0"/>
              <a:t>lui Napoleon, dar</a:t>
            </a:r>
            <a:r>
              <a:rPr lang="en-US" altLang="en-US" sz="1800" dirty="0"/>
              <a:t> </a:t>
            </a:r>
            <a:r>
              <a:rPr lang="ro-RO" altLang="en-US" sz="1800" dirty="0"/>
              <a:t>construcţia</a:t>
            </a:r>
            <a:r>
              <a:rPr lang="en-US" altLang="en-US" sz="1800" dirty="0"/>
              <a:t> </a:t>
            </a:r>
            <a:r>
              <a:rPr lang="ro-RO" altLang="en-US" sz="1800" dirty="0"/>
              <a:t>lui nu s-a încheiat</a:t>
            </a:r>
            <a:r>
              <a:rPr lang="en-US" altLang="en-US" sz="1800" dirty="0"/>
              <a:t> </a:t>
            </a:r>
            <a:r>
              <a:rPr lang="ro-RO" altLang="en-US" sz="1800" dirty="0"/>
              <a:t>până la detronarea</a:t>
            </a:r>
            <a:r>
              <a:rPr lang="en-US" altLang="en-US" sz="1800" dirty="0"/>
              <a:t> </a:t>
            </a:r>
            <a:r>
              <a:rPr lang="ro-RO" altLang="en-US" sz="1800" dirty="0"/>
              <a:t>lui. A</a:t>
            </a:r>
            <a:r>
              <a:rPr lang="en-US" altLang="en-US" sz="1800" dirty="0"/>
              <a:t> </a:t>
            </a:r>
            <a:r>
              <a:rPr lang="ro-RO" altLang="en-US" sz="1800" dirty="0"/>
              <a:t>fost</a:t>
            </a:r>
            <a:r>
              <a:rPr lang="en-US" altLang="en-US" sz="1800" dirty="0"/>
              <a:t> </a:t>
            </a:r>
            <a:r>
              <a:rPr lang="ro-RO" altLang="en-US" sz="1800" dirty="0"/>
              <a:t>înălţat</a:t>
            </a:r>
            <a:r>
              <a:rPr lang="en-US" altLang="en-US" sz="1800" dirty="0"/>
              <a:t> </a:t>
            </a:r>
            <a:r>
              <a:rPr lang="ro-RO" altLang="en-US" sz="1800" dirty="0"/>
              <a:t>peste</a:t>
            </a:r>
            <a:r>
              <a:rPr lang="en-US" altLang="en-US" sz="1800" dirty="0"/>
              <a:t> </a:t>
            </a:r>
            <a:r>
              <a:rPr lang="ro-RO" altLang="en-US" sz="1800" dirty="0"/>
              <a:t>trupul</a:t>
            </a:r>
            <a:r>
              <a:rPr lang="en-US" altLang="en-US" sz="1800" dirty="0"/>
              <a:t> </a:t>
            </a:r>
            <a:r>
              <a:rPr lang="ro-RO" altLang="en-US" sz="1800" dirty="0"/>
              <a:t>unui</a:t>
            </a:r>
            <a:r>
              <a:rPr lang="en-US" altLang="en-US" sz="1800" dirty="0"/>
              <a:t> </a:t>
            </a:r>
            <a:r>
              <a:rPr lang="ro-RO" altLang="en-US" sz="1800" dirty="0"/>
              <a:t>soldat</a:t>
            </a:r>
            <a:r>
              <a:rPr lang="en-US" altLang="en-US" sz="1800" dirty="0"/>
              <a:t> </a:t>
            </a:r>
            <a:r>
              <a:rPr lang="ro-RO" altLang="en-US" sz="1800" dirty="0"/>
              <a:t>decedat</a:t>
            </a:r>
            <a:r>
              <a:rPr lang="en-US" altLang="en-US" sz="1800" dirty="0"/>
              <a:t> </a:t>
            </a:r>
            <a:r>
              <a:rPr lang="ro-RO" altLang="en-US" sz="1800" dirty="0"/>
              <a:t>necunoscut. •</a:t>
            </a:r>
          </a:p>
          <a:p>
            <a:pPr marL="609600" indent="-609600"/>
            <a:r>
              <a:rPr lang="ro-RO" altLang="en-US" sz="1800" dirty="0"/>
              <a:t> Arcul de Triumf</a:t>
            </a:r>
            <a:r>
              <a:rPr lang="en-US" altLang="en-US" sz="1800" dirty="0"/>
              <a:t> </a:t>
            </a:r>
            <a:r>
              <a:rPr lang="ro-RO" altLang="en-US" sz="1800" dirty="0"/>
              <a:t>măsoară 49,5 metri</a:t>
            </a:r>
            <a:r>
              <a:rPr lang="en-US" altLang="en-US" sz="1800" dirty="0"/>
              <a:t> </a:t>
            </a:r>
            <a:r>
              <a:rPr lang="ro-RO" altLang="en-US" sz="1800" dirty="0"/>
              <a:t>înalţime, 45 metri</a:t>
            </a:r>
            <a:r>
              <a:rPr lang="en-US" altLang="en-US" sz="1800" dirty="0"/>
              <a:t> </a:t>
            </a:r>
            <a:r>
              <a:rPr lang="ro-RO" altLang="en-US" sz="1800" dirty="0"/>
              <a:t>lăţimeşi 22 în</a:t>
            </a:r>
            <a:r>
              <a:rPr lang="en-US" altLang="en-US" sz="1800" dirty="0"/>
              <a:t> </a:t>
            </a:r>
            <a:r>
              <a:rPr lang="ro-RO" altLang="en-US" sz="1800" dirty="0"/>
              <a:t>adâncime. </a:t>
            </a:r>
          </a:p>
          <a:p>
            <a:endParaRPr lang="en-US" dirty="0"/>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20XX</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276018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224951" y="1012331"/>
            <a:ext cx="4480704" cy="1325563"/>
          </a:xfrm>
        </p:spPr>
        <p:txBody>
          <a:bodyPr/>
          <a:lstStyle/>
          <a:p>
            <a:r>
              <a:rPr lang="en-US" b="1" dirty="0" err="1"/>
              <a:t>Informatii</a:t>
            </a:r>
            <a:r>
              <a:rPr lang="en-US" b="1" dirty="0"/>
              <a:t> </a:t>
            </a:r>
            <a:r>
              <a:rPr lang="en-US" b="1" dirty="0" err="1"/>
              <a:t>GeneraLE</a:t>
            </a:r>
            <a:endParaRPr lang="en-US" b="1" dirty="0"/>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224951" y="2587925"/>
            <a:ext cx="4554747" cy="3019245"/>
          </a:xfrm>
        </p:spPr>
        <p:txBody>
          <a:bodyPr>
            <a:normAutofit fontScale="85000" lnSpcReduction="20000"/>
          </a:bodyPr>
          <a:lstStyle/>
          <a:p>
            <a:r>
              <a:rPr lang="ro-RO" altLang="en-US" sz="2100" dirty="0"/>
              <a:t>Capitala: Paris </a:t>
            </a:r>
          </a:p>
          <a:p>
            <a:r>
              <a:rPr lang="ro-RO" altLang="en-US" sz="2100" dirty="0"/>
              <a:t>Populaţia: 64,3 milioane locuitori</a:t>
            </a:r>
          </a:p>
          <a:p>
            <a:r>
              <a:rPr lang="ro-RO" altLang="en-US" sz="2100" dirty="0"/>
              <a:t>Suprafaţa : 550 000 km² </a:t>
            </a:r>
          </a:p>
          <a:p>
            <a:r>
              <a:rPr lang="ro-RO" altLang="en-US" sz="2100" dirty="0"/>
              <a:t>Moneda: euro</a:t>
            </a:r>
          </a:p>
          <a:p>
            <a:r>
              <a:rPr lang="ro-RO" altLang="en-US" sz="2100" dirty="0"/>
              <a:t>Limba oficială: franceză</a:t>
            </a:r>
          </a:p>
          <a:p>
            <a:r>
              <a:rPr lang="ro-RO" altLang="en-US" sz="2100" dirty="0"/>
              <a:t>Membru fondator al Uniunii Europene</a:t>
            </a:r>
            <a:r>
              <a:rPr lang="ro-RO" altLang="en-US" sz="2100" dirty="0">
                <a:solidFill>
                  <a:srgbClr val="000066"/>
                </a:solidFill>
              </a:rPr>
              <a:t>  </a:t>
            </a:r>
          </a:p>
          <a:p>
            <a:endParaRPr lang="en-US" dirty="0"/>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1333500" y="6356350"/>
            <a:ext cx="985157" cy="365125"/>
          </a:xfrm>
        </p:spPr>
        <p:txBody>
          <a:bodyPr/>
          <a:lstStyle/>
          <a:p>
            <a:r>
              <a:rPr lang="en-US" dirty="0"/>
              <a:t>20XX</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062786" y="207035"/>
            <a:ext cx="5033214" cy="1591215"/>
          </a:xfrm>
        </p:spPr>
        <p:txBody>
          <a:bodyPr/>
          <a:lstStyle/>
          <a:p>
            <a:r>
              <a:rPr lang="en-US" dirty="0" err="1"/>
              <a:t>Asezare</a:t>
            </a:r>
            <a:endParaRPr lang="en-US" dirty="0"/>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062786" y="2197009"/>
            <a:ext cx="5875488" cy="2463981"/>
          </a:xfrm>
        </p:spPr>
        <p:txBody>
          <a:bodyPr>
            <a:normAutofit/>
          </a:bodyPr>
          <a:lstStyle/>
          <a:p>
            <a:r>
              <a:rPr lang="ro-RO" altLang="en-US" sz="1800" dirty="0"/>
              <a:t>Franţa este o ţara situată în Europa de Vest, cuprinzând şi unele teritorii din diferite locaţii de pe glob, precum America de Nord, Caraibe, America de Sud, Antarctica. Întinderea de la Marea Nordului pâna la Marea Mediterană face din Franţa cea mai mare ţară a Uniunii Europene. Se învecinează cu : Spania, Andora, Monaco, Italia, Elveţia, Germania, Luxembourg şi</a:t>
            </a:r>
            <a:r>
              <a:rPr lang="en-US" altLang="en-US" sz="1800" dirty="0"/>
              <a:t> </a:t>
            </a:r>
            <a:r>
              <a:rPr lang="ro-RO" altLang="en-US" sz="1800" dirty="0"/>
              <a:t>Belgia. </a:t>
            </a:r>
            <a:endParaRPr lang="en-US" altLang="en-US" sz="1800" dirty="0"/>
          </a:p>
          <a:p>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382884" y="1326582"/>
            <a:ext cx="5111750" cy="1204912"/>
          </a:xfrm>
        </p:spPr>
        <p:txBody>
          <a:bodyPr>
            <a:normAutofit/>
          </a:bodyPr>
          <a:lstStyle/>
          <a:p>
            <a:r>
              <a:rPr lang="en-US" sz="3600" dirty="0"/>
              <a:t>Relief</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382884" y="2941609"/>
            <a:ext cx="6383546" cy="3692104"/>
          </a:xfrm>
        </p:spPr>
        <p:txBody>
          <a:bodyPr>
            <a:normAutofit/>
          </a:bodyPr>
          <a:lstStyle/>
          <a:p>
            <a:r>
              <a:rPr lang="ro-RO" altLang="en-US" sz="1800" dirty="0"/>
              <a:t>Franţa se poate lăuda cu un relief dezvoltat</a:t>
            </a:r>
            <a:r>
              <a:rPr lang="en-US" altLang="en-US" sz="1800" dirty="0"/>
              <a:t> </a:t>
            </a:r>
            <a:r>
              <a:rPr lang="ro-RO" altLang="en-US" sz="1800" dirty="0"/>
              <a:t>pe</a:t>
            </a:r>
            <a:r>
              <a:rPr lang="en-US" altLang="en-US" sz="1800" dirty="0"/>
              <a:t> </a:t>
            </a:r>
            <a:r>
              <a:rPr lang="ro-RO" altLang="en-US" sz="1800" dirty="0"/>
              <a:t>structur</a:t>
            </a:r>
            <a:r>
              <a:rPr lang="en-US" altLang="en-US" sz="1800" dirty="0" err="1"/>
              <a:t>i</a:t>
            </a:r>
            <a:r>
              <a:rPr lang="en-US" altLang="en-US" sz="1800" dirty="0"/>
              <a:t> </a:t>
            </a:r>
            <a:r>
              <a:rPr lang="ro-RO" altLang="en-US" sz="1800" dirty="0"/>
              <a:t>hercinice.</a:t>
            </a:r>
            <a:r>
              <a:rPr lang="en-US" altLang="en-US" sz="1800" dirty="0"/>
              <a:t> </a:t>
            </a:r>
            <a:r>
              <a:rPr lang="ro-RO" altLang="en-US" sz="1800" dirty="0"/>
              <a:t>Este</a:t>
            </a:r>
            <a:r>
              <a:rPr lang="en-US" altLang="en-US" sz="1800" dirty="0"/>
              <a:t> </a:t>
            </a:r>
            <a:r>
              <a:rPr lang="ro-RO" altLang="en-US" sz="1800" dirty="0"/>
              <a:t>acoperită de câmpii şi podişuri în jumătatea nordică a ţarii iar in în sudul şi sud-estul ţarii se află lanţuri muntoase, incluzând</a:t>
            </a:r>
            <a:r>
              <a:rPr lang="en-US" altLang="en-US" sz="1800" dirty="0"/>
              <a:t> </a:t>
            </a:r>
            <a:r>
              <a:rPr lang="ro-RO" altLang="en-US" sz="1800" dirty="0"/>
              <a:t>cel</a:t>
            </a:r>
            <a:r>
              <a:rPr lang="en-US" altLang="en-US" sz="1800" dirty="0"/>
              <a:t> </a:t>
            </a:r>
            <a:r>
              <a:rPr lang="ro-RO" altLang="en-US" sz="1800" dirty="0"/>
              <a:t>mai</a:t>
            </a:r>
            <a:r>
              <a:rPr lang="en-US" altLang="en-US" sz="1800" dirty="0"/>
              <a:t> </a:t>
            </a:r>
            <a:r>
              <a:rPr lang="ro-RO" altLang="en-US" sz="1800" dirty="0"/>
              <a:t>înalt</a:t>
            </a:r>
            <a:r>
              <a:rPr lang="en-US" altLang="en-US" sz="1800" dirty="0"/>
              <a:t> </a:t>
            </a:r>
            <a:r>
              <a:rPr lang="ro-RO" altLang="en-US" sz="1800" dirty="0"/>
              <a:t>vârf din Europa de Vest, Mont Blanc (4810 metri). Munţii</a:t>
            </a:r>
            <a:r>
              <a:rPr lang="en-US" altLang="en-US" sz="1800" dirty="0"/>
              <a:t> </a:t>
            </a:r>
            <a:r>
              <a:rPr lang="ro-RO" altLang="en-US" sz="1800" dirty="0"/>
              <a:t>Pirinei, aflaţi</a:t>
            </a:r>
            <a:r>
              <a:rPr lang="en-US" altLang="en-US" sz="1800" dirty="0"/>
              <a:t> </a:t>
            </a:r>
            <a:r>
              <a:rPr lang="ro-RO" altLang="en-US" sz="1800" dirty="0"/>
              <a:t>în</a:t>
            </a:r>
            <a:r>
              <a:rPr lang="en-US" altLang="en-US" sz="1800" dirty="0"/>
              <a:t> </a:t>
            </a:r>
            <a:r>
              <a:rPr lang="ro-RO" altLang="en-US" sz="1800" dirty="0"/>
              <a:t>sud-vestul</a:t>
            </a:r>
            <a:r>
              <a:rPr lang="en-US" altLang="en-US" sz="1800" dirty="0"/>
              <a:t> </a:t>
            </a:r>
            <a:r>
              <a:rPr lang="ro-RO" altLang="en-US" sz="1800" dirty="0"/>
              <a:t>ţarii, formează un zid</a:t>
            </a:r>
            <a:r>
              <a:rPr lang="en-US" altLang="en-US" sz="1800" dirty="0"/>
              <a:t> </a:t>
            </a:r>
            <a:r>
              <a:rPr lang="ro-RO" altLang="en-US" sz="1800" dirty="0"/>
              <a:t>între</a:t>
            </a:r>
            <a:r>
              <a:rPr lang="en-US" altLang="en-US" sz="1800" dirty="0"/>
              <a:t> </a:t>
            </a:r>
            <a:r>
              <a:rPr lang="ro-RO" altLang="en-US" sz="1800" dirty="0"/>
              <a:t>Franţa</a:t>
            </a:r>
            <a:r>
              <a:rPr lang="en-US" altLang="en-US" sz="1800" dirty="0"/>
              <a:t> </a:t>
            </a:r>
            <a:r>
              <a:rPr lang="ro-RO" altLang="en-US" sz="1800" dirty="0"/>
              <a:t>şi</a:t>
            </a:r>
            <a:r>
              <a:rPr lang="en-US" altLang="en-US" sz="1800" dirty="0"/>
              <a:t> </a:t>
            </a:r>
            <a:r>
              <a:rPr lang="ro-RO" altLang="en-US" sz="1800" dirty="0"/>
              <a:t>Spania </a:t>
            </a:r>
            <a:endParaRPr lang="ro-RO" altLang="en-US" sz="1800" dirty="0">
              <a:solidFill>
                <a:srgbClr val="0000FF"/>
              </a:solidFill>
            </a:endParaRPr>
          </a:p>
          <a:p>
            <a:endParaRPr lang="en-US" dirty="0"/>
          </a:p>
        </p:txBody>
      </p:sp>
      <p:sp>
        <p:nvSpPr>
          <p:cNvPr id="4" name="Date Placeholder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a:lstStyle/>
          <a:p>
            <a:r>
              <a:rPr lang="en-US" dirty="0"/>
              <a:t>20XX</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174286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4451230" y="1584924"/>
            <a:ext cx="6696075" cy="1909763"/>
          </a:xfrm>
        </p:spPr>
        <p:txBody>
          <a:bodyPr/>
          <a:lstStyle/>
          <a:p>
            <a:r>
              <a:rPr lang="en-US" dirty="0"/>
              <a:t>Corsica</a:t>
            </a:r>
          </a:p>
        </p:txBody>
      </p:sp>
      <p:sp>
        <p:nvSpPr>
          <p:cNvPr id="3" name="Subtitle 2">
            <a:extLst>
              <a:ext uri="{FF2B5EF4-FFF2-40B4-BE49-F238E27FC236}">
                <a16:creationId xmlns:a16="http://schemas.microsoft.com/office/drawing/2014/main" id="{45FD0450-A909-4CD9-8912-96A19ACEB7CB}"/>
              </a:ext>
            </a:extLst>
          </p:cNvPr>
          <p:cNvSpPr>
            <a:spLocks noGrp="1"/>
          </p:cNvSpPr>
          <p:nvPr>
            <p:ph type="subTitle" idx="1"/>
          </p:nvPr>
        </p:nvSpPr>
        <p:spPr>
          <a:xfrm>
            <a:off x="4451230" y="2941608"/>
            <a:ext cx="7025135" cy="1762208"/>
          </a:xfrm>
        </p:spPr>
        <p:txBody>
          <a:bodyPr>
            <a:normAutofit/>
          </a:bodyPr>
          <a:lstStyle/>
          <a:p>
            <a:r>
              <a:rPr lang="en-US" altLang="en-US" sz="2000" b="1" dirty="0">
                <a:solidFill>
                  <a:schemeClr val="tx1"/>
                </a:solidFill>
                <a:hlinkClick r:id="rId2" tooltip="slide5">
                  <a:extLst>
                    <a:ext uri="{A12FA001-AC4F-418D-AE19-62706E023703}">
                      <ahyp:hlinkClr xmlns:ahyp="http://schemas.microsoft.com/office/drawing/2018/hyperlinkcolor" val="tx"/>
                    </a:ext>
                  </a:extLst>
                </a:hlinkClick>
              </a:rPr>
              <a:t>E</a:t>
            </a:r>
            <a:r>
              <a:rPr lang="ro-RO" altLang="en-US" sz="2000" b="1" dirty="0">
                <a:solidFill>
                  <a:schemeClr val="tx1"/>
                </a:solidFill>
                <a:hlinkClick r:id="rId2" tooltip="slide5">
                  <a:extLst>
                    <a:ext uri="{A12FA001-AC4F-418D-AE19-62706E023703}">
                      <ahyp:hlinkClr xmlns:ahyp="http://schemas.microsoft.com/office/drawing/2018/hyperlinkcolor" val="tx"/>
                    </a:ext>
                  </a:extLst>
                </a:hlinkClick>
              </a:rPr>
              <a:t>ste o insulă cu relief accidentat</a:t>
            </a:r>
            <a:r>
              <a:rPr lang="ro-RO" altLang="en-US" sz="2000" dirty="0">
                <a:solidFill>
                  <a:schemeClr val="tx1"/>
                </a:solidFill>
              </a:rPr>
              <a:t> ,aflată</a:t>
            </a:r>
            <a:r>
              <a:rPr lang="en-US" altLang="en-US" sz="2000" dirty="0">
                <a:solidFill>
                  <a:schemeClr val="tx1"/>
                </a:solidFill>
              </a:rPr>
              <a:t> </a:t>
            </a:r>
            <a:r>
              <a:rPr lang="ro-RO" altLang="en-US" sz="2000" dirty="0">
                <a:solidFill>
                  <a:schemeClr val="tx1"/>
                </a:solidFill>
              </a:rPr>
              <a:t>în</a:t>
            </a:r>
            <a:r>
              <a:rPr lang="en-US" altLang="en-US" sz="2000" dirty="0">
                <a:solidFill>
                  <a:schemeClr val="tx1"/>
                </a:solidFill>
              </a:rPr>
              <a:t> </a:t>
            </a:r>
            <a:r>
              <a:rPr lang="ro-RO" altLang="en-US" sz="2000" dirty="0">
                <a:solidFill>
                  <a:schemeClr val="tx1"/>
                </a:solidFill>
              </a:rPr>
              <a:t>Marea</a:t>
            </a:r>
            <a:r>
              <a:rPr lang="en-US" altLang="en-US" sz="2000" dirty="0">
                <a:solidFill>
                  <a:schemeClr val="tx1"/>
                </a:solidFill>
              </a:rPr>
              <a:t> </a:t>
            </a:r>
            <a:r>
              <a:rPr lang="ro-RO" altLang="en-US" sz="2000" dirty="0">
                <a:solidFill>
                  <a:schemeClr val="tx1"/>
                </a:solidFill>
              </a:rPr>
              <a:t>Mediterana, care a devenit parte integrată a Franţei in anul 1768.  </a:t>
            </a:r>
          </a:p>
          <a:p>
            <a:endParaRPr lang="en-US" dirty="0"/>
          </a:p>
        </p:txBody>
      </p:sp>
      <p:sp>
        <p:nvSpPr>
          <p:cNvPr id="4" name="Date Placeholder 3">
            <a:extLst>
              <a:ext uri="{FF2B5EF4-FFF2-40B4-BE49-F238E27FC236}">
                <a16:creationId xmlns:a16="http://schemas.microsoft.com/office/drawing/2014/main" id="{DA53D834-F1E2-4848-8093-D412A7B081AF}"/>
              </a:ext>
            </a:extLst>
          </p:cNvPr>
          <p:cNvSpPr>
            <a:spLocks noGrp="1"/>
          </p:cNvSpPr>
          <p:nvPr>
            <p:ph type="dt" sz="half" idx="10"/>
          </p:nvPr>
        </p:nvSpPr>
        <p:spPr>
          <a:xfrm>
            <a:off x="4676774" y="6356350"/>
            <a:ext cx="1695450" cy="365125"/>
          </a:xfrm>
        </p:spPr>
        <p:txBody>
          <a:bodyPr/>
          <a:lstStyle/>
          <a:p>
            <a:r>
              <a:rPr lang="en-US" dirty="0"/>
              <a:t>20XX</a:t>
            </a:r>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2543175"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7443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199" y="1141284"/>
            <a:ext cx="4179570" cy="1524735"/>
          </a:xfrm>
        </p:spPr>
        <p:txBody>
          <a:bodyPr/>
          <a:lstStyle/>
          <a:p>
            <a:r>
              <a:rPr lang="en-US" dirty="0" err="1"/>
              <a:t>clima</a:t>
            </a:r>
            <a:endParaRPr lang="en-US" dirty="0"/>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199" y="2852198"/>
            <a:ext cx="6800491" cy="3317972"/>
          </a:xfrm>
        </p:spPr>
        <p:txBody>
          <a:bodyPr>
            <a:normAutofit/>
          </a:bodyPr>
          <a:lstStyle/>
          <a:p>
            <a:r>
              <a:rPr lang="ro-RO" altLang="en-US" sz="1800" dirty="0"/>
              <a:t>Clima temperată a Franţei este influenţată de formele de relief. În zona litorală atlantică, clima este temperat-oceanica, cu veri răcoroase şi ierni blânde. În</a:t>
            </a:r>
            <a:r>
              <a:rPr lang="en-US" altLang="en-US" sz="1800" dirty="0"/>
              <a:t> </a:t>
            </a:r>
            <a:r>
              <a:rPr lang="ro-RO" altLang="en-US" sz="1800" dirty="0"/>
              <a:t>zona de sud a Franţei, climatul este subtropical, cu veri uscate si ierni blânde, fiind activi mistralul şi tramontu l (vânturi dăunatoare pentru culturile de citrice).</a:t>
            </a:r>
          </a:p>
          <a:p>
            <a:endParaRPr lang="en-US" dirty="0"/>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20XX</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062786" y="207035"/>
            <a:ext cx="5033214" cy="1591215"/>
          </a:xfrm>
        </p:spPr>
        <p:txBody>
          <a:bodyPr/>
          <a:lstStyle/>
          <a:p>
            <a:r>
              <a:rPr lang="en-US" dirty="0"/>
              <a:t>Economia</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062786" y="2197009"/>
            <a:ext cx="5743456" cy="3194500"/>
          </a:xfrm>
        </p:spPr>
        <p:txBody>
          <a:bodyPr>
            <a:normAutofit/>
          </a:bodyPr>
          <a:lstStyle/>
          <a:p>
            <a:pPr marL="609600" indent="-609600"/>
            <a:r>
              <a:rPr lang="ro-RO" altLang="en-US" sz="2000" dirty="0"/>
              <a:t>La 1 ianuarie 1999 , Franţa , împreună cu alte 10 ţări din Uniunea Europeană , lansează moneda Euro. </a:t>
            </a:r>
          </a:p>
          <a:p>
            <a:pPr marL="609600" indent="-609600"/>
            <a:r>
              <a:rPr lang="ro-RO" altLang="en-US" sz="2000" dirty="0"/>
              <a:t>În anul 2005, Franţa a fost declarată a şasea putere în lume,în privinţa economiei. </a:t>
            </a:r>
          </a:p>
          <a:p>
            <a:pPr marL="609600" indent="-609600"/>
            <a:r>
              <a:rPr lang="ro-RO" altLang="en-US" sz="2000" dirty="0"/>
              <a:t>La Défense- principalul</a:t>
            </a:r>
            <a:r>
              <a:rPr lang="en-US" altLang="en-US" sz="2000" dirty="0"/>
              <a:t> </a:t>
            </a:r>
            <a:r>
              <a:rPr lang="ro-RO" altLang="en-US" sz="2000" dirty="0"/>
              <a:t>centru economic </a:t>
            </a:r>
          </a:p>
          <a:p>
            <a:endParaRPr lang="en-US" sz="1800"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36880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382884" y="1326582"/>
            <a:ext cx="5111750" cy="1204912"/>
          </a:xfrm>
        </p:spPr>
        <p:txBody>
          <a:bodyPr>
            <a:normAutofit/>
          </a:bodyPr>
          <a:lstStyle/>
          <a:p>
            <a:r>
              <a:rPr lang="en-US" sz="3600" dirty="0" err="1"/>
              <a:t>franta</a:t>
            </a:r>
            <a:endParaRPr lang="en-US" sz="3600"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382884" y="2597870"/>
            <a:ext cx="6383546" cy="3692104"/>
          </a:xfrm>
        </p:spPr>
        <p:txBody>
          <a:bodyPr>
            <a:normAutofit/>
          </a:bodyPr>
          <a:lstStyle/>
          <a:p>
            <a:pPr marL="609600" indent="-609600"/>
            <a:r>
              <a:rPr lang="en-US" altLang="en-US" sz="1800" dirty="0"/>
              <a:t>A</a:t>
            </a:r>
            <a:r>
              <a:rPr lang="ro-RO" altLang="en-US" sz="1800" dirty="0"/>
              <a:t>pelează din ce în ce mai mult la importul de materii prime şi alte bunuri, devenind astfel cel de-al patrulea importator mondial de bunuri fabricate. </a:t>
            </a:r>
          </a:p>
          <a:p>
            <a:pPr marL="609600" indent="-609600"/>
            <a:r>
              <a:rPr lang="ro-RO" altLang="en-US" sz="1800" dirty="0"/>
              <a:t>Industria franceză beneficiază de un nivel tehnologic ridicat, dezvoltându-se activitaţile precum aeronautica, tehnologia electronică si energiei nucleare, industria constructoare de maşini.</a:t>
            </a:r>
          </a:p>
          <a:p>
            <a:pPr marL="609600" indent="-609600"/>
            <a:r>
              <a:rPr lang="ro-RO" altLang="en-US" sz="1800" dirty="0"/>
              <a:t> Franţa</a:t>
            </a:r>
            <a:r>
              <a:rPr lang="en-US" altLang="en-US" sz="1800" dirty="0"/>
              <a:t> </a:t>
            </a:r>
            <a:r>
              <a:rPr lang="ro-RO" altLang="en-US" sz="1800" dirty="0"/>
              <a:t>deţine</a:t>
            </a:r>
            <a:r>
              <a:rPr lang="en-US" altLang="en-US" sz="1800" dirty="0"/>
              <a:t> </a:t>
            </a:r>
            <a:r>
              <a:rPr lang="ro-RO" altLang="en-US" sz="1800" dirty="0"/>
              <a:t>locul 5 pe glob la producţia</a:t>
            </a:r>
            <a:r>
              <a:rPr lang="en-US" altLang="en-US" sz="1800" dirty="0"/>
              <a:t> </a:t>
            </a:r>
            <a:r>
              <a:rPr lang="ro-RO" altLang="en-US" sz="1800" dirty="0"/>
              <a:t>de cereale</a:t>
            </a:r>
            <a:r>
              <a:rPr lang="en-US" altLang="en-US" sz="1800" dirty="0"/>
              <a:t> </a:t>
            </a:r>
            <a:r>
              <a:rPr lang="ro-RO" altLang="en-US" sz="1800" dirty="0"/>
              <a:t>şi</a:t>
            </a:r>
            <a:r>
              <a:rPr lang="en-US" altLang="en-US" sz="1800" dirty="0"/>
              <a:t> </a:t>
            </a:r>
            <a:r>
              <a:rPr lang="ro-RO" altLang="en-US" sz="1800" dirty="0"/>
              <a:t>locul</a:t>
            </a:r>
            <a:r>
              <a:rPr lang="en-US" altLang="en-US" sz="1800" dirty="0"/>
              <a:t> </a:t>
            </a:r>
            <a:r>
              <a:rPr lang="ro-RO" altLang="en-US" sz="1800" dirty="0"/>
              <a:t>al </a:t>
            </a:r>
            <a:r>
              <a:rPr lang="en-US" altLang="en-US" sz="1800" dirty="0"/>
              <a:t>12-lea pe </a:t>
            </a:r>
            <a:r>
              <a:rPr lang="ro-RO" altLang="en-US" sz="1800" dirty="0"/>
              <a:t>glob la producţia</a:t>
            </a:r>
            <a:r>
              <a:rPr lang="en-US" altLang="en-US" sz="1800" dirty="0"/>
              <a:t> </a:t>
            </a:r>
            <a:r>
              <a:rPr lang="ro-RO" altLang="en-US" sz="1800" dirty="0"/>
              <a:t>de vinuri. Jumatate</a:t>
            </a:r>
            <a:r>
              <a:rPr lang="en-US" altLang="en-US" sz="1800" dirty="0"/>
              <a:t> </a:t>
            </a:r>
            <a:r>
              <a:rPr lang="ro-RO" altLang="en-US" sz="1800" dirty="0"/>
              <a:t>din</a:t>
            </a:r>
            <a:r>
              <a:rPr lang="en-US" altLang="en-US" sz="1800" dirty="0"/>
              <a:t> </a:t>
            </a:r>
            <a:r>
              <a:rPr lang="ro-RO" altLang="en-US" sz="1800" dirty="0"/>
              <a:t>producţia</a:t>
            </a:r>
            <a:r>
              <a:rPr lang="en-US" altLang="en-US" sz="1800" dirty="0"/>
              <a:t> </a:t>
            </a:r>
            <a:r>
              <a:rPr lang="ro-RO" altLang="en-US" sz="1800" dirty="0"/>
              <a:t>agricolă</a:t>
            </a:r>
            <a:r>
              <a:rPr lang="en-US" altLang="en-US" sz="1800" dirty="0"/>
              <a:t> </a:t>
            </a:r>
            <a:r>
              <a:rPr lang="ro-RO" altLang="en-US" sz="1800" dirty="0"/>
              <a:t>a</a:t>
            </a:r>
            <a:r>
              <a:rPr lang="en-US" altLang="en-US" sz="1800" dirty="0"/>
              <a:t> </a:t>
            </a:r>
            <a:r>
              <a:rPr lang="ro-RO" altLang="en-US" sz="1800" dirty="0"/>
              <a:t>Franţei</a:t>
            </a:r>
            <a:r>
              <a:rPr lang="en-US" altLang="en-US" sz="1800" dirty="0"/>
              <a:t> </a:t>
            </a:r>
            <a:r>
              <a:rPr lang="ro-RO" altLang="en-US" sz="1800" dirty="0"/>
              <a:t>este</a:t>
            </a:r>
            <a:r>
              <a:rPr lang="en-US" altLang="en-US" sz="1800" dirty="0"/>
              <a:t> </a:t>
            </a:r>
            <a:r>
              <a:rPr lang="ro-RO" altLang="en-US" sz="1800" dirty="0"/>
              <a:t>asigurată de creşterea</a:t>
            </a:r>
            <a:r>
              <a:rPr lang="en-US" altLang="en-US" sz="1800" dirty="0"/>
              <a:t> </a:t>
            </a:r>
            <a:r>
              <a:rPr lang="ro-RO" altLang="en-US" sz="1800" dirty="0"/>
              <a:t>animalelor    </a:t>
            </a:r>
          </a:p>
          <a:p>
            <a:endParaRPr lang="en-US" dirty="0"/>
          </a:p>
        </p:txBody>
      </p:sp>
      <p:sp>
        <p:nvSpPr>
          <p:cNvPr id="4" name="Date Placeholder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a:lstStyle/>
          <a:p>
            <a:r>
              <a:rPr lang="en-US" dirty="0"/>
              <a:t>20XX</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114219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4572000" y="932065"/>
            <a:ext cx="6696075" cy="1909763"/>
          </a:xfrm>
        </p:spPr>
        <p:txBody>
          <a:bodyPr/>
          <a:lstStyle/>
          <a:p>
            <a:r>
              <a:rPr lang="en-US" dirty="0" err="1"/>
              <a:t>Sistemul</a:t>
            </a:r>
            <a:r>
              <a:rPr lang="en-US" dirty="0"/>
              <a:t> politic</a:t>
            </a:r>
          </a:p>
        </p:txBody>
      </p:sp>
      <p:sp>
        <p:nvSpPr>
          <p:cNvPr id="3" name="Subtitle 2">
            <a:extLst>
              <a:ext uri="{FF2B5EF4-FFF2-40B4-BE49-F238E27FC236}">
                <a16:creationId xmlns:a16="http://schemas.microsoft.com/office/drawing/2014/main" id="{45FD0450-A909-4CD9-8912-96A19ACEB7CB}"/>
              </a:ext>
            </a:extLst>
          </p:cNvPr>
          <p:cNvSpPr>
            <a:spLocks noGrp="1"/>
          </p:cNvSpPr>
          <p:nvPr>
            <p:ph type="subTitle" idx="1"/>
          </p:nvPr>
        </p:nvSpPr>
        <p:spPr>
          <a:xfrm>
            <a:off x="4511615" y="2294627"/>
            <a:ext cx="7025135" cy="2268746"/>
          </a:xfrm>
        </p:spPr>
        <p:txBody>
          <a:bodyPr>
            <a:normAutofit/>
          </a:bodyPr>
          <a:lstStyle/>
          <a:p>
            <a:r>
              <a:rPr lang="ro-RO" altLang="en-US" sz="2000" dirty="0">
                <a:solidFill>
                  <a:schemeClr val="tx1"/>
                </a:solidFill>
              </a:rPr>
              <a:t>În prezent, Franţa este o republică , condusă de un preşedinte ales prin</a:t>
            </a:r>
            <a:r>
              <a:rPr lang="en-US" altLang="en-US" sz="2000" dirty="0">
                <a:solidFill>
                  <a:schemeClr val="tx1"/>
                </a:solidFill>
              </a:rPr>
              <a:t> </a:t>
            </a:r>
            <a:r>
              <a:rPr lang="ro-RO" altLang="en-US" sz="2000" dirty="0">
                <a:solidFill>
                  <a:schemeClr val="tx1"/>
                </a:solidFill>
              </a:rPr>
              <a:t>vot direct pe o perioadă de 5 ani. Preşedintele, alături de un Parlament bicameral, trebuie să conducă activitatea legislativă. Activitatea executivă este exercitată de 40 de miniştrii, aleşi de preşedinte. Nicolas Sarkozy</a:t>
            </a:r>
            <a:endParaRPr lang="en-US" sz="2000" dirty="0">
              <a:solidFill>
                <a:schemeClr val="tx1"/>
              </a:solidFill>
            </a:endParaRPr>
          </a:p>
        </p:txBody>
      </p:sp>
      <p:sp>
        <p:nvSpPr>
          <p:cNvPr id="4" name="Date Placeholder 3">
            <a:extLst>
              <a:ext uri="{FF2B5EF4-FFF2-40B4-BE49-F238E27FC236}">
                <a16:creationId xmlns:a16="http://schemas.microsoft.com/office/drawing/2014/main" id="{DA53D834-F1E2-4848-8093-D412A7B081AF}"/>
              </a:ext>
            </a:extLst>
          </p:cNvPr>
          <p:cNvSpPr>
            <a:spLocks noGrp="1"/>
          </p:cNvSpPr>
          <p:nvPr>
            <p:ph type="dt" sz="half" idx="10"/>
          </p:nvPr>
        </p:nvSpPr>
        <p:spPr>
          <a:xfrm>
            <a:off x="4676774" y="6356350"/>
            <a:ext cx="1695450" cy="365125"/>
          </a:xfrm>
        </p:spPr>
        <p:txBody>
          <a:bodyPr/>
          <a:lstStyle/>
          <a:p>
            <a:r>
              <a:rPr lang="en-US" dirty="0"/>
              <a:t>20XX</a:t>
            </a:r>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2543175"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3073891122"/>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335</TotalTime>
  <Words>861</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Tenorite</vt:lpstr>
      <vt:lpstr>Wingdings</vt:lpstr>
      <vt:lpstr>Office Theme</vt:lpstr>
      <vt:lpstr>Franta</vt:lpstr>
      <vt:lpstr>Informatii GeneraLE</vt:lpstr>
      <vt:lpstr>Asezare</vt:lpstr>
      <vt:lpstr>Relief</vt:lpstr>
      <vt:lpstr>Corsica</vt:lpstr>
      <vt:lpstr>clima</vt:lpstr>
      <vt:lpstr>Economia</vt:lpstr>
      <vt:lpstr>franta</vt:lpstr>
      <vt:lpstr>Sistemul politic</vt:lpstr>
      <vt:lpstr>Cinci lucruri representative despre Franta</vt:lpstr>
      <vt:lpstr>2.Muzeul louvre</vt:lpstr>
      <vt:lpstr>Catedrala Notre dame</vt:lpstr>
      <vt:lpstr>4.Bulevardul Champs-Élysées </vt:lpstr>
      <vt:lpstr>5. Arcul de triumf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Franta</dc:title>
  <dc:creator>Matei Alexandru</dc:creator>
  <cp:lastModifiedBy>Matei Alexandru</cp:lastModifiedBy>
  <cp:revision>3</cp:revision>
  <dcterms:created xsi:type="dcterms:W3CDTF">2022-05-19T15:23:27Z</dcterms:created>
  <dcterms:modified xsi:type="dcterms:W3CDTF">2022-05-26T20:35:24Z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