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259" r:id="rId3"/>
    <p:sldId id="282" r:id="rId4"/>
    <p:sldId id="260" r:id="rId5"/>
    <p:sldId id="283" r:id="rId6"/>
    <p:sldId id="273" r:id="rId7"/>
    <p:sldId id="284" r:id="rId8"/>
    <p:sldId id="274" r:id="rId9"/>
    <p:sldId id="285" r:id="rId10"/>
    <p:sldId id="275" r:id="rId11"/>
    <p:sldId id="286" r:id="rId12"/>
    <p:sldId id="277" r:id="rId13"/>
    <p:sldId id="287" r:id="rId14"/>
    <p:sldId id="276" r:id="rId15"/>
    <p:sldId id="288" r:id="rId16"/>
    <p:sldId id="278" r:id="rId17"/>
    <p:sldId id="289" r:id="rId18"/>
    <p:sldId id="279" r:id="rId19"/>
    <p:sldId id="290" r:id="rId20"/>
    <p:sldId id="280" r:id="rId21"/>
    <p:sldId id="291" r:id="rId22"/>
    <p:sldId id="281" r:id="rId23"/>
    <p:sldId id="292" r:id="rId24"/>
    <p:sldId id="272" r:id="rId25"/>
  </p:sldIdLst>
  <p:sldSz cx="9144000" cy="5143500" type="screen16x9"/>
  <p:notesSz cx="6858000" cy="9144000"/>
  <p:embeddedFontLst>
    <p:embeddedFont>
      <p:font typeface="Anek Devanagari" panose="020B0604020202020204" charset="0"/>
      <p:regular r:id="rId27"/>
      <p:bold r:id="rId28"/>
    </p:embeddedFont>
    <p:embeddedFont>
      <p:font typeface="Bebas Neue" panose="020B0606020202050201" pitchFamily="34" charset="0"/>
      <p:regular r:id="rId29"/>
    </p:embeddedFont>
    <p:embeddedFont>
      <p:font typeface="Nunito Light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F45CA6-67AE-4FB7-9A5A-453F16584140}">
  <a:tblStyle styleId="{17F45CA6-67AE-4FB7-9A5A-453F165841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22a1a9d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222a1a9d3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22a1a9d3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22a1a9d3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22229c5aad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22229c5aad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6261650" y="2268600"/>
            <a:ext cx="3409200" cy="23406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151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>
            <a:off x="6137040" y="2136750"/>
            <a:ext cx="4857000" cy="11565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151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826275" y="826350"/>
            <a:ext cx="4235100" cy="25824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3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1595175" y="1595250"/>
            <a:ext cx="4972800" cy="17823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3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-533625" y="533700"/>
            <a:ext cx="2735400" cy="16680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3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6804525" y="2804250"/>
            <a:ext cx="3409200" cy="12693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151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32062" y="1947075"/>
            <a:ext cx="5079900" cy="15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032074" y="3466075"/>
            <a:ext cx="507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19866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 rot="-5400000" flipH="1">
            <a:off x="7692389" y="310350"/>
            <a:ext cx="1761600" cy="11409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81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-5400000" flipH="1">
            <a:off x="7913500" y="-346950"/>
            <a:ext cx="883500" cy="15774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81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-5400000" flipH="1">
            <a:off x="7982064" y="394050"/>
            <a:ext cx="1555200" cy="7671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81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937850" y="1163250"/>
            <a:ext cx="526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2515950" y="1888350"/>
            <a:ext cx="4112100" cy="20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ek Devanagari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 rot="5400000">
            <a:off x="-186725" y="186900"/>
            <a:ext cx="2415300" cy="20415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3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5400000">
            <a:off x="-884393" y="884400"/>
            <a:ext cx="3095400" cy="13266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3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rot="5400000">
            <a:off x="-328672" y="328800"/>
            <a:ext cx="1899000" cy="12414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3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-5400000">
            <a:off x="6850775" y="2850300"/>
            <a:ext cx="3179100" cy="14073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1314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-5400000">
            <a:off x="7263300" y="3262800"/>
            <a:ext cx="1503900" cy="22575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1314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-5400000">
            <a:off x="7501200" y="3501000"/>
            <a:ext cx="1980000" cy="13050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1314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 rot="5400000" flipH="1">
            <a:off x="-2081475" y="-1624500"/>
            <a:ext cx="8849700" cy="46863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19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 rot="5400000" flipH="1">
            <a:off x="-915950" y="3276900"/>
            <a:ext cx="2783100" cy="9501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3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 rot="5400000" flipH="1">
            <a:off x="-2355638" y="2337900"/>
            <a:ext cx="5161500" cy="4497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30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13225" y="2295900"/>
            <a:ext cx="2239800" cy="21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2698631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3206150" y="1291125"/>
            <a:ext cx="499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3717950" y="2962163"/>
            <a:ext cx="3972600" cy="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/>
          <p:nvPr/>
        </p:nvSpPr>
        <p:spPr>
          <a:xfrm rot="5400000" flipH="1">
            <a:off x="-732325" y="543750"/>
            <a:ext cx="5344200" cy="38553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 rot="5400000" flipH="1">
            <a:off x="-2897094" y="-298050"/>
            <a:ext cx="8338800" cy="25443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 rot="5400000" flipH="1">
            <a:off x="-1732971" y="1023900"/>
            <a:ext cx="5853000" cy="23862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/>
          <p:nvPr/>
        </p:nvSpPr>
        <p:spPr>
          <a:xfrm rot="5400000" flipH="1">
            <a:off x="-611125" y="3274800"/>
            <a:ext cx="2479800" cy="12576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1"/>
          <p:cNvSpPr/>
          <p:nvPr/>
        </p:nvSpPr>
        <p:spPr>
          <a:xfrm rot="5400000" flipH="1">
            <a:off x="-154061" y="3896250"/>
            <a:ext cx="1401300" cy="10932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"/>
          <p:cNvSpPr/>
          <p:nvPr/>
        </p:nvSpPr>
        <p:spPr>
          <a:xfrm rot="5400000" flipH="1">
            <a:off x="-641963" y="3876750"/>
            <a:ext cx="1908900" cy="6246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1"/>
          <p:cNvSpPr/>
          <p:nvPr/>
        </p:nvSpPr>
        <p:spPr>
          <a:xfrm rot="-5400000" flipH="1">
            <a:off x="7275300" y="611100"/>
            <a:ext cx="2479800" cy="12576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1"/>
          <p:cNvSpPr/>
          <p:nvPr/>
        </p:nvSpPr>
        <p:spPr>
          <a:xfrm rot="-5400000" flipH="1">
            <a:off x="7896736" y="154050"/>
            <a:ext cx="1401300" cy="10932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1"/>
          <p:cNvSpPr/>
          <p:nvPr/>
        </p:nvSpPr>
        <p:spPr>
          <a:xfrm rot="-5400000" flipH="1">
            <a:off x="7877038" y="642150"/>
            <a:ext cx="1908900" cy="6246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156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1"/>
          <p:cNvSpPr/>
          <p:nvPr/>
        </p:nvSpPr>
        <p:spPr>
          <a:xfrm rot="5400000">
            <a:off x="-284515" y="284700"/>
            <a:ext cx="2571900" cy="20025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55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1"/>
          <p:cNvSpPr/>
          <p:nvPr/>
        </p:nvSpPr>
        <p:spPr>
          <a:xfrm rot="5400000">
            <a:off x="351217" y="-351150"/>
            <a:ext cx="1780200" cy="24825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55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1"/>
          <p:cNvSpPr/>
          <p:nvPr/>
        </p:nvSpPr>
        <p:spPr>
          <a:xfrm rot="5400000">
            <a:off x="-364542" y="365400"/>
            <a:ext cx="2180400" cy="14496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55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1"/>
          <p:cNvSpPr/>
          <p:nvPr/>
        </p:nvSpPr>
        <p:spPr>
          <a:xfrm rot="-5400000">
            <a:off x="6917543" y="2917500"/>
            <a:ext cx="2663700" cy="17886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106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1"/>
          <p:cNvSpPr/>
          <p:nvPr/>
        </p:nvSpPr>
        <p:spPr>
          <a:xfrm rot="-5400000">
            <a:off x="7113527" y="3113100"/>
            <a:ext cx="1843500" cy="22176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106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1"/>
          <p:cNvSpPr/>
          <p:nvPr/>
        </p:nvSpPr>
        <p:spPr>
          <a:xfrm rot="-5400000">
            <a:off x="7366225" y="3367050"/>
            <a:ext cx="2258700" cy="12945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106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/>
          <p:nvPr/>
        </p:nvSpPr>
        <p:spPr>
          <a:xfrm rot="5400000">
            <a:off x="-844094" y="844950"/>
            <a:ext cx="5143500" cy="34536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214313" dist="47625" dir="31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2"/>
          <p:cNvSpPr/>
          <p:nvPr/>
        </p:nvSpPr>
        <p:spPr>
          <a:xfrm rot="5400000">
            <a:off x="361097" y="-361200"/>
            <a:ext cx="3559800" cy="4282200"/>
          </a:xfrm>
          <a:prstGeom prst="rtTriangle">
            <a:avLst/>
          </a:prstGeom>
          <a:solidFill>
            <a:schemeClr val="dk1"/>
          </a:solidFill>
          <a:ln>
            <a:noFill/>
          </a:ln>
          <a:effectLst>
            <a:outerShdw blurRad="214313" dist="47625" dir="31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 rot="5400000">
            <a:off x="-928456" y="930900"/>
            <a:ext cx="4361400" cy="2499600"/>
          </a:xfrm>
          <a:prstGeom prst="rtTriangl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14313" dist="47625" dir="3180000" algn="bl" rotWithShape="0">
              <a:schemeClr val="accent4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nek Devanagari"/>
              <a:buNone/>
              <a:defRPr sz="3500" b="1">
                <a:solidFill>
                  <a:schemeClr val="accent3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●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○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■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●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○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■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●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○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nek Devanagari"/>
              <a:buChar char="■"/>
              <a:defRPr>
                <a:solidFill>
                  <a:schemeClr val="accent4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6" r:id="rId4"/>
    <p:sldLayoutId id="2147483658" r:id="rId5"/>
    <p:sldLayoutId id="2147483660" r:id="rId6"/>
    <p:sldLayoutId id="2147483677" r:id="rId7"/>
    <p:sldLayoutId id="214748367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>
            <a:spLocks noGrp="1"/>
          </p:cNvSpPr>
          <p:nvPr>
            <p:ph type="ctrTitle"/>
          </p:nvPr>
        </p:nvSpPr>
        <p:spPr>
          <a:xfrm>
            <a:off x="2032062" y="1947075"/>
            <a:ext cx="5079900" cy="15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∙ Croatia ∙</a:t>
            </a:r>
            <a:endParaRPr dirty="0"/>
          </a:p>
        </p:txBody>
      </p:sp>
      <p:sp>
        <p:nvSpPr>
          <p:cNvPr id="313" name="Google Shape;313;p36"/>
          <p:cNvSpPr txBox="1">
            <a:spLocks noGrp="1"/>
          </p:cNvSpPr>
          <p:nvPr>
            <p:ph type="subTitle" idx="1"/>
          </p:nvPr>
        </p:nvSpPr>
        <p:spPr>
          <a:xfrm>
            <a:off x="2032074" y="3466075"/>
            <a:ext cx="5079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Proiect</a:t>
            </a:r>
            <a:r>
              <a:rPr lang="en-US" dirty="0"/>
              <a:t> </a:t>
            </a:r>
            <a:r>
              <a:rPr lang="en-US" dirty="0" err="1"/>
              <a:t>realizat</a:t>
            </a:r>
            <a:r>
              <a:rPr lang="en-US" dirty="0"/>
              <a:t> de </a:t>
            </a:r>
            <a:r>
              <a:rPr lang="en-US" dirty="0" err="1"/>
              <a:t>Mierl</a:t>
            </a:r>
            <a:r>
              <a:rPr lang="ro-RO" dirty="0"/>
              <a:t>ă</a:t>
            </a:r>
            <a:r>
              <a:rPr lang="en-US" dirty="0"/>
              <a:t> Constantin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XII-H</a:t>
            </a:r>
            <a:endParaRPr dirty="0"/>
          </a:p>
        </p:txBody>
      </p:sp>
      <p:pic>
        <p:nvPicPr>
          <p:cNvPr id="314" name="Google Shape;3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112" y="688825"/>
            <a:ext cx="885777" cy="11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5C2D-1F4F-E543-AD56-8695D21A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Vegetatie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fauna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036CC-5130-AAD6-0050-BA3D7E532E40}"/>
              </a:ext>
            </a:extLst>
          </p:cNvPr>
          <p:cNvSpPr txBox="1"/>
          <p:nvPr/>
        </p:nvSpPr>
        <p:spPr>
          <a:xfrm>
            <a:off x="258266" y="1319552"/>
            <a:ext cx="84110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o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varietate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vegetație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faună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datorită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diversității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naturale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munții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litoralul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câmpiile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umede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general,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vegetația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poate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împărțită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patru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zone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principale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: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pădurile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pajiștile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plantele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mediteraneene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umede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Pădurile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acoperă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36% din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suprafața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țării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includ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păduri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foioase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păduri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conifere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păduri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mixte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Cele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specii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arbori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stejarul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fagul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pinul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molidul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jneapanul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Pajiștile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o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caracteristică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câmpiilor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găzduiesc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varietate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plante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trifoiul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papura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păiușul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mediteraneene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găsesc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includ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plante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măslinul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smochinul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arbustul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macchia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ienupărul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umede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delta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râurilor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lacurile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găzduiesc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varietate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plante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acvatice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stuf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papură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Fauna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fel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diversă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ca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vegetația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multe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specii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animale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care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trăiesc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diferite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naturale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Printre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animalele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sălbatice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numără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ursul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brun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lupul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râsul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mistrețul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cerbul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căprioara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veverița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Pe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găsim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numeroase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specii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pești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tonul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macroul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sardinele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somonul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asemenea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păsări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migratoare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precum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păsările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locale, 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vulturul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pescar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bufnița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coțofana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ciocănitoarea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Pe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litoralul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croat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se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găsesc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numeroase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specii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reptile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amfibieni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șopârla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șarpele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broasca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țestoasă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broasca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râioasă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general,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țară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o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bogată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diversitate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vegetație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faună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oferă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oportunități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observarea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naturii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activități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agrement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2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</a:t>
            </a:r>
            <a:r>
              <a:rPr lang="en-GB" sz="12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liber.</a:t>
            </a:r>
          </a:p>
        </p:txBody>
      </p:sp>
    </p:spTree>
    <p:extLst>
      <p:ext uri="{BB962C8B-B14F-4D97-AF65-F5344CB8AC3E}">
        <p14:creationId xmlns:p14="http://schemas.microsoft.com/office/powerpoint/2010/main" val="397368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lora and fauna in Croatia ♥ ♥ | Bestofcroatia.eu Travel Guide">
            <a:extLst>
              <a:ext uri="{FF2B5EF4-FFF2-40B4-BE49-F238E27FC236}">
                <a16:creationId xmlns:a16="http://schemas.microsoft.com/office/drawing/2014/main" id="{BC3BC4DD-546A-5E6F-4D5A-437B1039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0"/>
            <a:ext cx="7734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0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A0D7-03CF-D83F-DD07-6AE549A4AEC5}"/>
              </a:ext>
            </a:extLst>
          </p:cNvPr>
          <p:cNvSpPr txBox="1">
            <a:spLocks/>
          </p:cNvSpPr>
          <p:nvPr/>
        </p:nvSpPr>
        <p:spPr>
          <a:xfrm>
            <a:off x="2367109" y="69414"/>
            <a:ext cx="5079900" cy="1519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/>
              <a:t>		</a:t>
            </a:r>
            <a:r>
              <a:rPr lang="en-US" sz="4000" b="1" dirty="0" err="1"/>
              <a:t>Clima</a:t>
            </a:r>
            <a:endParaRPr lang="en-GB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B7D2E-EF14-AC28-C378-CA6072A67F72}"/>
              </a:ext>
            </a:extLst>
          </p:cNvPr>
          <p:cNvSpPr txBox="1"/>
          <p:nvPr/>
        </p:nvSpPr>
        <p:spPr>
          <a:xfrm>
            <a:off x="1081923" y="957739"/>
            <a:ext cx="722445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Clima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diversă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influențată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poziția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geografică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relief.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general,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un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climat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mediteranean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un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climat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continental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partea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nord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țării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zona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lungi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calde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temperaturi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28°C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iulie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august,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iernile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relativ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blânde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temperaturi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7°C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ianuarie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Precipitațiile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frecvente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iernii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primăverii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puțin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probabil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plouă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zona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clima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influențată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Marea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încălzește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stabilizează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temperaturile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Pe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litoral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briza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mării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aduce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un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răcoros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plăcut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partea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nord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țării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climatul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continental,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calde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ierni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reci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Temperaturile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vară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jur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25°C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iulie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august,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temperaturile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iarnă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jur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-2°C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ianuarie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Precipitațiile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distribuite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mod uniform pe tot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parcursul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anului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pot fi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prezente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ninsorile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abundente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Alpii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Dinarici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Munții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Kapela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clima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umedă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decât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restul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țării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precipitațiile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pot fi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abundente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ales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iernii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general,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țară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climă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plăcută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variată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oferă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oportunități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activități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liber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pe tot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parcursul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anului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47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te tabele şi grafice lunare şi anuale condiţiile climaterice în Croația.">
            <a:extLst>
              <a:ext uri="{FF2B5EF4-FFF2-40B4-BE49-F238E27FC236}">
                <a16:creationId xmlns:a16="http://schemas.microsoft.com/office/drawing/2014/main" id="{92374815-2C79-3CD0-D142-CC7700EC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5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7E62-337C-5BD3-7512-607D51B86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7109" y="69414"/>
            <a:ext cx="5079900" cy="1519200"/>
          </a:xfrm>
        </p:spPr>
        <p:txBody>
          <a:bodyPr/>
          <a:lstStyle/>
          <a:p>
            <a:r>
              <a:rPr lang="en-US" dirty="0" err="1"/>
              <a:t>Demografie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603F1-80AA-7A21-1FF2-57B49C639521}"/>
              </a:ext>
            </a:extLst>
          </p:cNvPr>
          <p:cNvSpPr txBox="1"/>
          <p:nvPr/>
        </p:nvSpPr>
        <p:spPr>
          <a:xfrm>
            <a:off x="1598455" y="1368608"/>
            <a:ext cx="56469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4,1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milioane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locuitori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conform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datelor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2021.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densitate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relativ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74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locuitori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kilometru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pătrat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Majoritatea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origine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reprezentând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90%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populație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Minoritățile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naționale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includ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sârbii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(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4,4%),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bosniacii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(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0,5%),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albanezii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(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0,5%)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ungurii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(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0,4%).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privește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religia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majoritatea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creștini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Biserica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Catolică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mare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religie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țară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Există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minorități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ortodocși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musulmani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protestanți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ultimii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ani,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avut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populație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îmbătrânită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creștere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speranței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viață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scădere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ratei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natalitate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Acest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lucru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dus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nevoie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crescută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servicii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medicale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îngrijire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vârstnicilor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precum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nevoie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politici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încurajarea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natalității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creșterii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active.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general,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țară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multiculturală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diversă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populație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prietenoasă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ospitalieră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endParaRPr lang="en-GB" b="1" i="0" dirty="0">
              <a:solidFill>
                <a:schemeClr val="bg1">
                  <a:lumMod val="10000"/>
                </a:schemeClr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79633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oatia Age structure - Demographics">
            <a:extLst>
              <a:ext uri="{FF2B5EF4-FFF2-40B4-BE49-F238E27FC236}">
                <a16:creationId xmlns:a16="http://schemas.microsoft.com/office/drawing/2014/main" id="{CCB166C4-D247-7452-3FBA-C8DFB17E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213"/>
            <a:ext cx="71628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6301-7442-BE32-5583-95C13E5F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Economie</a:t>
            </a:r>
            <a:r>
              <a:rPr lang="en-US" dirty="0"/>
              <a:t>. Agricultura.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465F5-3221-4EF4-FA4E-61FD5FD6AD17}"/>
              </a:ext>
            </a:extLst>
          </p:cNvPr>
          <p:cNvSpPr txBox="1"/>
          <p:nvPr/>
        </p:nvSpPr>
        <p:spPr>
          <a:xfrm>
            <a:off x="1033063" y="1290885"/>
            <a:ext cx="66311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Economia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economie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piață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mixtă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principal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bazată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sectorul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serviciilor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fiind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dintre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industrii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țării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Alte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industrii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includ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construcțiile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energie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IT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sectorul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alimentar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ultimii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ani,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economia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experimentat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creștere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moderată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țara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reușit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atragă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investiții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străine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directe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semnificative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toate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acestea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confruntă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provocări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economice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un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nivel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ridicat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șomajului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redusă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productivității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privește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agricultura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aceasta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reprezintă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parte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economiei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special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rurale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Culturile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principale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includ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cereale,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struguri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măsline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legume,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fructe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leguminoase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asemenea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industrie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puternică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pescuit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producție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anuală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semnificativă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pește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fructe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mare.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devenit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membră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Uniunii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Europene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2013,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facilitat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accesul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piețele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europene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oferit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oportunități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finanțare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investiții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toate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acestea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ciuda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progresului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înregistrat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ultimii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ani,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confruntă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provocări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economice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dezvoltare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special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privește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îmbunătățirea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nivelului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trai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accesului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servicii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resurse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34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roaţia şi Israel vor coopera în domeniul agriculturii">
            <a:extLst>
              <a:ext uri="{FF2B5EF4-FFF2-40B4-BE49-F238E27FC236}">
                <a16:creationId xmlns:a16="http://schemas.microsoft.com/office/drawing/2014/main" id="{A3AF9B6F-1965-FA65-4A4D-689D39C4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8163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4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6CD3-579B-B4AC-A180-C5CF0408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Transporturi</a:t>
            </a:r>
            <a:r>
              <a:rPr lang="en-US" dirty="0"/>
              <a:t>. </a:t>
            </a:r>
            <a:r>
              <a:rPr lang="en-US" dirty="0" err="1"/>
              <a:t>Aeroporturi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B5E08-6F8E-98C8-7526-D8612DA7BD96}"/>
              </a:ext>
            </a:extLst>
          </p:cNvPr>
          <p:cNvSpPr txBox="1"/>
          <p:nvPr/>
        </p:nvSpPr>
        <p:spPr>
          <a:xfrm>
            <a:off x="342027" y="1254847"/>
            <a:ext cx="83203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infrastructură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transport bine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dezvoltată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include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căi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ferate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autostrăzi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drumuri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naționale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locale,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porturi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maritime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aeroporturi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privește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transportul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feroviar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rețea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feroviară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conectează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orașele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majore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destinațiile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precum Dubrovnik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Split.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toate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acestea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transportul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feroviar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nu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popular mod de transport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majoritatea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oamenilor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preferând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deplaseze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mașina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sau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avionul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Autostrăzile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drumurile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naționale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bine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întreținute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conectează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orașe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destinații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țară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ultimii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ani, au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fost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construite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multe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autostrăzi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noi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au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redus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călătorie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între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destinații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îmbunătățit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accesul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regiunile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izolate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câteva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porturi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maritime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portul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Rijeka, Split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Dubrovnik, care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asigură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conexiuni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alte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destinații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Europa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întreaga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lume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Porturile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transportul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mărfurilor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persoanelor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parte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economiei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naționale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privește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aeroporturile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serie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aeroporturi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internaționale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fi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Aeroportul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Internațional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Zagreb,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Aeroportul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Internațional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Split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Aeroportul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Internațional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Dubrovnik.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Acestea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asigură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conexiuni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alte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destinații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Europa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întreaga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lume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sunt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industria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43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roatia: Public transport in Croatia tourism information and advice |  Evaneos">
            <a:extLst>
              <a:ext uri="{FF2B5EF4-FFF2-40B4-BE49-F238E27FC236}">
                <a16:creationId xmlns:a16="http://schemas.microsoft.com/office/drawing/2014/main" id="{F278C99A-8305-B7EF-8187-A59691CA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6675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2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3100766" y="956281"/>
            <a:ext cx="6043234" cy="1089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	Cu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plaje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idilice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,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orașe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medievale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fermecătoare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o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istorie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bogată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diversă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,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Croația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este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o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destinație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turistică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populară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din Europa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Centrală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de Sud.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Situată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la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intersecția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dintre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Europa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Centrală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,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Marea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Adriatică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Balcani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,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Croația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oferă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o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combinație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unică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de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culturi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tradiții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,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fiind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influențată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de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națiunile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vecine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de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istoria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sa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tumultuoasă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. Cu o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coastă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magnifică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, o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multitudine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de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parcuri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naționale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o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varietate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de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orașe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insule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pitorești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,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Croația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este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o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țară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ce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îmbină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perfect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peisajele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naturale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spectaculoase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și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patrimoniul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 cultural </a:t>
            </a:r>
            <a:r>
              <a:rPr lang="en-GB" sz="1800" b="0" i="0" dirty="0" err="1">
                <a:solidFill>
                  <a:schemeClr val="accent3"/>
                </a:solidFill>
                <a:effectLst/>
                <a:latin typeface="Söhne"/>
              </a:rPr>
              <a:t>impresionant</a:t>
            </a:r>
            <a:r>
              <a:rPr lang="en-GB" sz="1800" b="0" i="0" dirty="0">
                <a:solidFill>
                  <a:schemeClr val="accent3"/>
                </a:solidFill>
                <a:effectLst/>
                <a:latin typeface="Söhne"/>
              </a:rPr>
              <a:t>.</a:t>
            </a:r>
            <a:endParaRPr sz="1800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7321D-2F76-539E-F62F-F4DC7099A197}"/>
              </a:ext>
            </a:extLst>
          </p:cNvPr>
          <p:cNvSpPr txBox="1"/>
          <p:nvPr/>
        </p:nvSpPr>
        <p:spPr>
          <a:xfrm>
            <a:off x="1973638" y="371506"/>
            <a:ext cx="4659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Introducere</a:t>
            </a:r>
            <a:endParaRPr lang="en-GB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69BA-9FAE-5869-B999-5B45AE5E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Turismul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CD1D8-A3DF-D57D-A8EF-EEC4A15072F3}"/>
              </a:ext>
            </a:extLst>
          </p:cNvPr>
          <p:cNvSpPr txBox="1"/>
          <p:nvPr/>
        </p:nvSpPr>
        <p:spPr>
          <a:xfrm>
            <a:off x="1102864" y="1228064"/>
            <a:ext cx="70429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una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dintre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industrii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cu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contribuție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semnificativă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economie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creșterea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numărului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locuri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muncă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cunoscută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întreaga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lume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peisajele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sale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pitorești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istoria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cultura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bogată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insulele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frumoase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plajele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nisip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stâncoase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Destinațiile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includ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orașele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istorice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Dubrovnik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Split,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insulele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Hvar,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Brač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Korčula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precum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plajele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pe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Turistii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vin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se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bucura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cristaline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Mării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explora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orașele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medievale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gusta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bucătăria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locală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delicioasă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ultimii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ani,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înregistrat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creștere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semnificativă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atrăgând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un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număr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mare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turiști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întreaga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lume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sezonului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estival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devin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aglomerate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există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zone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izolate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care pot fi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explorare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sezonului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puțin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aglomerat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Industria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fost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afectată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pandemia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COVID-19,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țara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măsuri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se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adapta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noilor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condiții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proteja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sănătatea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turiștilor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angajaților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industria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toate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acestea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rămas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destinație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populară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așteptat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continue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creșterea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viitorul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apropiat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80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op 10 atractii turistice din Croatia">
            <a:extLst>
              <a:ext uri="{FF2B5EF4-FFF2-40B4-BE49-F238E27FC236}">
                <a16:creationId xmlns:a16="http://schemas.microsoft.com/office/drawing/2014/main" id="{16F05E8C-F984-8100-7A4C-D00417BF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4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344E-7B16-D2F2-341F-7BF16F94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Dubrovnik</a:t>
            </a:r>
            <a:endParaRPr lang="en-GB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DC14E-3988-BBE8-3A05-BF0934D092C0}"/>
              </a:ext>
            </a:extLst>
          </p:cNvPr>
          <p:cNvSpPr txBox="1"/>
          <p:nvPr/>
        </p:nvSpPr>
        <p:spPr>
          <a:xfrm>
            <a:off x="445430" y="1350688"/>
            <a:ext cx="798529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Dubrovnik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un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oraș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situat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sud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pe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malul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Mării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Este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cunoscut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sub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"Perla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"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unul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dintre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bine conservate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orașe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medievale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Europa. Dubrovnik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fost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inclus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patrimoniul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mondial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UNESCO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anul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1979,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datorită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arhitecturii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sale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istorice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bogatei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istorii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culturale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Orașul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vechi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Dubrovnik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situat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pe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peninsulă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înconjurat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ziduri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vechi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secole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încadrează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centrul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istoric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interiorul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zidurilor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află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străzi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înguste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piatră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catedrale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medievale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muzee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palate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istorice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precum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numeroase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magazine,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restaurante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cafenele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Dubrovnik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asemenea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cunoscut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peisajele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sale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impresionante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plajele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nisip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stâncoase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se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întind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de-a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lungul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coastei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Aici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se pot face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plimbări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barca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excursii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la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insulele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apropiere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sau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pot fi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practicate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sporturi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acvatice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precum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înot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snorkeling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sau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scufundări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Printre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atracții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Dubrovnikului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numără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Cetatea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Zidurile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oferă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priveliște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impresionantă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asupra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orașului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vechi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Mării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Biserica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Sfântul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Blasius,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Palatul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Rectorului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Muzeul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Artă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Modernă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Muzeul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Istorie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Naturală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timpul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sezonului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estival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Dubrovnik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devine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destinația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preferată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mii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turiști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din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întreaga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lume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viața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noapte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bogată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variată</a:t>
            </a:r>
            <a:r>
              <a:rPr lang="en-GB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802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p 20 Amazing Things to Do in Dubrovnik, Croatia - PlacesofJuma">
            <a:extLst>
              <a:ext uri="{FF2B5EF4-FFF2-40B4-BE49-F238E27FC236}">
                <a16:creationId xmlns:a16="http://schemas.microsoft.com/office/drawing/2014/main" id="{AD6A917A-A17C-3F85-3938-88BA7137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7718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1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2"/>
          <p:cNvSpPr txBox="1">
            <a:spLocks noGrp="1"/>
          </p:cNvSpPr>
          <p:nvPr>
            <p:ph type="title"/>
          </p:nvPr>
        </p:nvSpPr>
        <p:spPr>
          <a:xfrm>
            <a:off x="713224" y="2295900"/>
            <a:ext cx="2574427" cy="21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Multumesc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atentie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3A794-EAE8-5151-FCE5-7BC2D7232E56}"/>
              </a:ext>
            </a:extLst>
          </p:cNvPr>
          <p:cNvSpPr txBox="1"/>
          <p:nvPr/>
        </p:nvSpPr>
        <p:spPr>
          <a:xfrm>
            <a:off x="291421" y="4410600"/>
            <a:ext cx="465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Proiect realizat de Mierlă Constantin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XII-H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Interesting Facts About Croatia | WorldStrides">
            <a:extLst>
              <a:ext uri="{FF2B5EF4-FFF2-40B4-BE49-F238E27FC236}">
                <a16:creationId xmlns:a16="http://schemas.microsoft.com/office/drawing/2014/main" id="{F2B7B4EF-33D1-0105-1C8B-389D6772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3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>
            <a:spLocks noGrp="1"/>
          </p:cNvSpPr>
          <p:nvPr>
            <p:ph type="title"/>
          </p:nvPr>
        </p:nvSpPr>
        <p:spPr>
          <a:xfrm>
            <a:off x="2130662" y="730480"/>
            <a:ext cx="526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Pozitionare</a:t>
            </a:r>
            <a:r>
              <a:rPr lang="en-US" dirty="0"/>
              <a:t> </a:t>
            </a:r>
            <a:r>
              <a:rPr lang="en-US" dirty="0" err="1"/>
              <a:t>geografica</a:t>
            </a:r>
            <a:endParaRPr dirty="0"/>
          </a:p>
        </p:txBody>
      </p:sp>
      <p:sp>
        <p:nvSpPr>
          <p:cNvPr id="352" name="Google Shape;352;p40"/>
          <p:cNvSpPr txBox="1">
            <a:spLocks noGrp="1"/>
          </p:cNvSpPr>
          <p:nvPr>
            <p:ph type="subTitle" idx="1"/>
          </p:nvPr>
        </p:nvSpPr>
        <p:spPr>
          <a:xfrm>
            <a:off x="1019102" y="1616124"/>
            <a:ext cx="6379860" cy="20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dirty="0">
                <a:effectLst/>
                <a:latin typeface="Söhne"/>
              </a:rPr>
              <a:t>	</a:t>
            </a:r>
            <a:r>
              <a:rPr lang="en-GB" sz="1800" b="0" i="0" dirty="0" err="1">
                <a:effectLst/>
                <a:latin typeface="Söhne"/>
              </a:rPr>
              <a:t>Croația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este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situată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în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partea</a:t>
            </a:r>
            <a:r>
              <a:rPr lang="en-GB" sz="1800" b="0" i="0" dirty="0">
                <a:effectLst/>
                <a:latin typeface="Söhne"/>
              </a:rPr>
              <a:t> de </a:t>
            </a:r>
            <a:r>
              <a:rPr lang="en-GB" sz="1800" b="0" i="0" dirty="0" err="1">
                <a:effectLst/>
                <a:latin typeface="Söhne"/>
              </a:rPr>
              <a:t>sud-est</a:t>
            </a:r>
            <a:r>
              <a:rPr lang="en-GB" sz="1800" b="0" i="0" dirty="0">
                <a:effectLst/>
                <a:latin typeface="Söhne"/>
              </a:rPr>
              <a:t> a </a:t>
            </a:r>
            <a:r>
              <a:rPr lang="en-GB" sz="1800" b="0" i="0" dirty="0" err="1">
                <a:effectLst/>
                <a:latin typeface="Söhne"/>
              </a:rPr>
              <a:t>Europei</a:t>
            </a:r>
            <a:r>
              <a:rPr lang="en-GB" sz="1800" b="0" i="0" dirty="0">
                <a:effectLst/>
                <a:latin typeface="Söhne"/>
              </a:rPr>
              <a:t> Centrale </a:t>
            </a:r>
            <a:r>
              <a:rPr lang="en-GB" sz="1800" b="0" i="0" dirty="0" err="1">
                <a:effectLst/>
                <a:latin typeface="Söhne"/>
              </a:rPr>
              <a:t>și</a:t>
            </a:r>
            <a:r>
              <a:rPr lang="en-GB" sz="1800" b="0" i="0" dirty="0">
                <a:effectLst/>
                <a:latin typeface="Söhne"/>
              </a:rPr>
              <a:t> de Sud, </a:t>
            </a:r>
            <a:r>
              <a:rPr lang="en-GB" sz="1800" b="0" i="0" dirty="0" err="1">
                <a:effectLst/>
                <a:latin typeface="Söhne"/>
              </a:rPr>
              <a:t>fiind</a:t>
            </a:r>
            <a:r>
              <a:rPr lang="en-GB" sz="1800" b="0" i="0" dirty="0">
                <a:effectLst/>
                <a:latin typeface="Söhne"/>
              </a:rPr>
              <a:t> o </a:t>
            </a:r>
            <a:r>
              <a:rPr lang="en-GB" sz="1800" b="0" i="0" dirty="0" err="1">
                <a:effectLst/>
                <a:latin typeface="Söhne"/>
              </a:rPr>
              <a:t>țară</a:t>
            </a:r>
            <a:r>
              <a:rPr lang="en-GB" sz="1800" b="0" i="0" dirty="0">
                <a:effectLst/>
                <a:latin typeface="Söhne"/>
              </a:rPr>
              <a:t> cu o </a:t>
            </a:r>
            <a:r>
              <a:rPr lang="en-GB" sz="1800" b="0" i="0" dirty="0" err="1">
                <a:effectLst/>
                <a:latin typeface="Söhne"/>
              </a:rPr>
              <a:t>poziționare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geografică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importantă</a:t>
            </a:r>
            <a:r>
              <a:rPr lang="en-GB" sz="1800" b="0" i="0" dirty="0">
                <a:effectLst/>
                <a:latin typeface="Söhne"/>
              </a:rPr>
              <a:t>. </a:t>
            </a:r>
            <a:r>
              <a:rPr lang="en-GB" sz="1800" b="0" i="0" dirty="0" err="1">
                <a:effectLst/>
                <a:latin typeface="Söhne"/>
              </a:rPr>
              <a:t>Ea</a:t>
            </a:r>
            <a:r>
              <a:rPr lang="en-GB" sz="1800" b="0" i="0" dirty="0">
                <a:effectLst/>
                <a:latin typeface="Söhne"/>
              </a:rPr>
              <a:t> se </a:t>
            </a:r>
            <a:r>
              <a:rPr lang="en-GB" sz="1800" b="0" i="0" dirty="0" err="1">
                <a:effectLst/>
                <a:latin typeface="Söhne"/>
              </a:rPr>
              <a:t>învecinează</a:t>
            </a:r>
            <a:r>
              <a:rPr lang="en-GB" sz="1800" b="0" i="0" dirty="0">
                <a:effectLst/>
                <a:latin typeface="Söhne"/>
              </a:rPr>
              <a:t> cu Slovenia la </a:t>
            </a:r>
            <a:r>
              <a:rPr lang="en-GB" sz="1800" b="0" i="0" dirty="0" err="1">
                <a:effectLst/>
                <a:latin typeface="Söhne"/>
              </a:rPr>
              <a:t>nord</a:t>
            </a:r>
            <a:r>
              <a:rPr lang="en-GB" sz="1800" b="0" i="0" dirty="0">
                <a:effectLst/>
                <a:latin typeface="Söhne"/>
              </a:rPr>
              <a:t>-vest, </a:t>
            </a:r>
            <a:r>
              <a:rPr lang="en-GB" sz="1800" b="0" i="0" dirty="0" err="1">
                <a:effectLst/>
                <a:latin typeface="Söhne"/>
              </a:rPr>
              <a:t>Ungaria</a:t>
            </a:r>
            <a:r>
              <a:rPr lang="en-GB" sz="1800" b="0" i="0" dirty="0">
                <a:effectLst/>
                <a:latin typeface="Söhne"/>
              </a:rPr>
              <a:t> la </a:t>
            </a:r>
            <a:r>
              <a:rPr lang="en-GB" sz="1800" b="0" i="0" dirty="0" err="1">
                <a:effectLst/>
                <a:latin typeface="Söhne"/>
              </a:rPr>
              <a:t>nord-est</a:t>
            </a:r>
            <a:r>
              <a:rPr lang="en-GB" sz="1800" b="0" i="0" dirty="0">
                <a:effectLst/>
                <a:latin typeface="Söhne"/>
              </a:rPr>
              <a:t>, Serbia la </a:t>
            </a:r>
            <a:r>
              <a:rPr lang="en-GB" sz="1800" b="0" i="0" dirty="0" err="1">
                <a:effectLst/>
                <a:latin typeface="Söhne"/>
              </a:rPr>
              <a:t>est</a:t>
            </a:r>
            <a:r>
              <a:rPr lang="en-GB" sz="1800" b="0" i="0" dirty="0">
                <a:effectLst/>
                <a:latin typeface="Söhne"/>
              </a:rPr>
              <a:t>, Bosnia </a:t>
            </a:r>
            <a:r>
              <a:rPr lang="en-GB" sz="1800" b="0" i="0" dirty="0" err="1">
                <a:effectLst/>
                <a:latin typeface="Söhne"/>
              </a:rPr>
              <a:t>și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Herțegovina</a:t>
            </a:r>
            <a:r>
              <a:rPr lang="en-GB" sz="1800" b="0" i="0" dirty="0">
                <a:effectLst/>
                <a:latin typeface="Söhne"/>
              </a:rPr>
              <a:t> la </a:t>
            </a:r>
            <a:r>
              <a:rPr lang="en-GB" sz="1800" b="0" i="0" dirty="0" err="1">
                <a:effectLst/>
                <a:latin typeface="Söhne"/>
              </a:rPr>
              <a:t>sud-est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și</a:t>
            </a:r>
            <a:r>
              <a:rPr lang="en-GB" sz="1800" b="0" i="0" dirty="0">
                <a:effectLst/>
                <a:latin typeface="Söhne"/>
              </a:rPr>
              <a:t> cu </a:t>
            </a:r>
            <a:r>
              <a:rPr lang="en-GB" sz="1800" b="0" i="0" dirty="0" err="1">
                <a:effectLst/>
                <a:latin typeface="Söhne"/>
              </a:rPr>
              <a:t>Muntenegru</a:t>
            </a:r>
            <a:r>
              <a:rPr lang="en-GB" sz="1800" b="0" i="0" dirty="0">
                <a:effectLst/>
                <a:latin typeface="Söhne"/>
              </a:rPr>
              <a:t> la </a:t>
            </a:r>
            <a:r>
              <a:rPr lang="en-GB" sz="1800" b="0" i="0" dirty="0" err="1">
                <a:effectLst/>
                <a:latin typeface="Söhne"/>
              </a:rPr>
              <a:t>sud</a:t>
            </a:r>
            <a:r>
              <a:rPr lang="en-GB" sz="1800" b="0" i="0" dirty="0">
                <a:effectLst/>
                <a:latin typeface="Söhne"/>
              </a:rPr>
              <a:t>. De </a:t>
            </a:r>
            <a:r>
              <a:rPr lang="en-GB" sz="1800" b="0" i="0" dirty="0" err="1">
                <a:effectLst/>
                <a:latin typeface="Söhne"/>
              </a:rPr>
              <a:t>asemenea</a:t>
            </a:r>
            <a:r>
              <a:rPr lang="en-GB" sz="1800" b="0" i="0" dirty="0">
                <a:effectLst/>
                <a:latin typeface="Söhne"/>
              </a:rPr>
              <a:t>, </a:t>
            </a:r>
            <a:r>
              <a:rPr lang="en-GB" sz="1800" b="0" i="0" dirty="0" err="1">
                <a:effectLst/>
                <a:latin typeface="Söhne"/>
              </a:rPr>
              <a:t>Croația</a:t>
            </a:r>
            <a:r>
              <a:rPr lang="en-GB" sz="1800" b="0" i="0" dirty="0">
                <a:effectLst/>
                <a:latin typeface="Söhne"/>
              </a:rPr>
              <a:t> are o </a:t>
            </a:r>
            <a:r>
              <a:rPr lang="en-GB" sz="1800" b="0" i="0" dirty="0" err="1">
                <a:effectLst/>
                <a:latin typeface="Söhne"/>
              </a:rPr>
              <a:t>lungă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coastă</a:t>
            </a:r>
            <a:r>
              <a:rPr lang="en-GB" sz="1800" b="0" i="0" dirty="0">
                <a:effectLst/>
                <a:latin typeface="Söhne"/>
              </a:rPr>
              <a:t> de </a:t>
            </a:r>
            <a:r>
              <a:rPr lang="en-GB" sz="1800" b="0" i="0" dirty="0" err="1">
                <a:effectLst/>
                <a:latin typeface="Söhne"/>
              </a:rPr>
              <a:t>aproximativ</a:t>
            </a:r>
            <a:r>
              <a:rPr lang="en-GB" sz="1800" b="0" i="0" dirty="0">
                <a:effectLst/>
                <a:latin typeface="Söhne"/>
              </a:rPr>
              <a:t> 1.800 de </a:t>
            </a:r>
            <a:r>
              <a:rPr lang="en-GB" sz="1800" b="0" i="0" dirty="0" err="1">
                <a:effectLst/>
                <a:latin typeface="Söhne"/>
              </a:rPr>
              <a:t>kilometri</a:t>
            </a:r>
            <a:r>
              <a:rPr lang="en-GB" sz="1800" b="0" i="0" dirty="0">
                <a:effectLst/>
                <a:latin typeface="Söhne"/>
              </a:rPr>
              <a:t> pe </a:t>
            </a:r>
            <a:r>
              <a:rPr lang="en-GB" sz="1800" b="0" i="0" dirty="0" err="1">
                <a:effectLst/>
                <a:latin typeface="Söhne"/>
              </a:rPr>
              <a:t>Marea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Adriatică</a:t>
            </a:r>
            <a:r>
              <a:rPr lang="en-GB" sz="1800" b="0" i="0" dirty="0">
                <a:effectLst/>
                <a:latin typeface="Söhne"/>
              </a:rPr>
              <a:t>, </a:t>
            </a:r>
            <a:r>
              <a:rPr lang="en-GB" sz="1800" b="0" i="0" dirty="0" err="1">
                <a:effectLst/>
                <a:latin typeface="Söhne"/>
              </a:rPr>
              <a:t>ceea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ce</a:t>
            </a:r>
            <a:r>
              <a:rPr lang="en-GB" sz="1800" b="0" i="0" dirty="0">
                <a:effectLst/>
                <a:latin typeface="Söhne"/>
              </a:rPr>
              <a:t> o face o </a:t>
            </a:r>
            <a:r>
              <a:rPr lang="en-GB" sz="1800" b="0" i="0" dirty="0" err="1">
                <a:effectLst/>
                <a:latin typeface="Söhne"/>
              </a:rPr>
              <a:t>destinație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populară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pentru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turiștii</a:t>
            </a:r>
            <a:r>
              <a:rPr lang="en-GB" sz="1800" b="0" i="0" dirty="0">
                <a:effectLst/>
                <a:latin typeface="Söhne"/>
              </a:rPr>
              <a:t> care </a:t>
            </a:r>
            <a:r>
              <a:rPr lang="en-GB" sz="1800" b="0" i="0" dirty="0" err="1">
                <a:effectLst/>
                <a:latin typeface="Söhne"/>
              </a:rPr>
              <a:t>caută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soare</a:t>
            </a:r>
            <a:r>
              <a:rPr lang="en-GB" sz="1800" b="0" i="0" dirty="0">
                <a:effectLst/>
                <a:latin typeface="Söhne"/>
              </a:rPr>
              <a:t>, mare </a:t>
            </a:r>
            <a:r>
              <a:rPr lang="en-GB" sz="1800" b="0" i="0" dirty="0" err="1">
                <a:effectLst/>
                <a:latin typeface="Söhne"/>
              </a:rPr>
              <a:t>și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plaje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idilice</a:t>
            </a:r>
            <a:r>
              <a:rPr lang="en-GB" sz="1800" b="0" i="0" dirty="0">
                <a:effectLst/>
                <a:latin typeface="Söhne"/>
              </a:rPr>
              <a:t>. </a:t>
            </a:r>
            <a:r>
              <a:rPr lang="en-GB" sz="1800" b="0" i="0" dirty="0" err="1">
                <a:effectLst/>
                <a:latin typeface="Söhne"/>
              </a:rPr>
              <a:t>În</a:t>
            </a:r>
            <a:r>
              <a:rPr lang="en-GB" sz="1800" b="0" i="0" dirty="0">
                <a:effectLst/>
                <a:latin typeface="Söhne"/>
              </a:rPr>
              <a:t> plus, </a:t>
            </a:r>
            <a:r>
              <a:rPr lang="en-GB" sz="1800" b="0" i="0" dirty="0" err="1">
                <a:effectLst/>
                <a:latin typeface="Söhne"/>
              </a:rPr>
              <a:t>Croația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este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considerată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poarta</a:t>
            </a:r>
            <a:r>
              <a:rPr lang="en-GB" sz="1800" b="0" i="0" dirty="0">
                <a:effectLst/>
                <a:latin typeface="Söhne"/>
              </a:rPr>
              <a:t> de </a:t>
            </a:r>
            <a:r>
              <a:rPr lang="en-GB" sz="1800" b="0" i="0" dirty="0" err="1">
                <a:effectLst/>
                <a:latin typeface="Söhne"/>
              </a:rPr>
              <a:t>intrare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către</a:t>
            </a:r>
            <a:r>
              <a:rPr lang="en-GB" sz="1800" b="0" i="0" dirty="0">
                <a:effectLst/>
                <a:latin typeface="Söhne"/>
              </a:rPr>
              <a:t> Europa de Sud-Est, </a:t>
            </a:r>
            <a:r>
              <a:rPr lang="en-GB" sz="1800" b="0" i="0" dirty="0" err="1">
                <a:effectLst/>
                <a:latin typeface="Söhne"/>
              </a:rPr>
              <a:t>fiind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amplasată</a:t>
            </a:r>
            <a:r>
              <a:rPr lang="en-GB" sz="1800" b="0" i="0" dirty="0">
                <a:effectLst/>
                <a:latin typeface="Söhne"/>
              </a:rPr>
              <a:t> strategic </a:t>
            </a:r>
            <a:r>
              <a:rPr lang="en-GB" sz="1800" b="0" i="0" dirty="0" err="1">
                <a:effectLst/>
                <a:latin typeface="Söhne"/>
              </a:rPr>
              <a:t>între</a:t>
            </a:r>
            <a:r>
              <a:rPr lang="en-GB" sz="1800" b="0" i="0" dirty="0">
                <a:effectLst/>
                <a:latin typeface="Söhne"/>
              </a:rPr>
              <a:t> Europa </a:t>
            </a:r>
            <a:r>
              <a:rPr lang="en-GB" sz="1800" b="0" i="0" dirty="0" err="1">
                <a:effectLst/>
                <a:latin typeface="Söhne"/>
              </a:rPr>
              <a:t>Centrală</a:t>
            </a:r>
            <a:r>
              <a:rPr lang="en-GB" sz="1800" b="0" i="0" dirty="0">
                <a:effectLst/>
                <a:latin typeface="Söhne"/>
              </a:rPr>
              <a:t> </a:t>
            </a:r>
            <a:r>
              <a:rPr lang="en-GB" sz="1800" b="0" i="0" dirty="0" err="1">
                <a:effectLst/>
                <a:latin typeface="Söhne"/>
              </a:rPr>
              <a:t>și</a:t>
            </a:r>
            <a:r>
              <a:rPr lang="en-GB" sz="1800" b="0" i="0" dirty="0">
                <a:effectLst/>
                <a:latin typeface="Söhne"/>
              </a:rPr>
              <a:t> de Sud </a:t>
            </a:r>
            <a:r>
              <a:rPr lang="en-GB" sz="1800" b="0" i="0" dirty="0" err="1">
                <a:effectLst/>
                <a:latin typeface="Söhne"/>
              </a:rPr>
              <a:t>și</a:t>
            </a:r>
            <a:r>
              <a:rPr lang="en-GB" sz="1800" b="0" i="0" dirty="0">
                <a:effectLst/>
                <a:latin typeface="Söhne"/>
              </a:rPr>
              <a:t> Peninsula </a:t>
            </a:r>
            <a:r>
              <a:rPr lang="en-GB" sz="1800" b="0" i="0" dirty="0" err="1">
                <a:effectLst/>
                <a:latin typeface="Söhne"/>
              </a:rPr>
              <a:t>Balcanică</a:t>
            </a:r>
            <a:r>
              <a:rPr lang="en-GB" sz="1800" b="0" i="0" dirty="0">
                <a:effectLst/>
                <a:latin typeface="Söhne"/>
              </a:rPr>
              <a:t>.</a:t>
            </a: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oatia | Facts, Geography, Maps, &amp; History | Britannica">
            <a:extLst>
              <a:ext uri="{FF2B5EF4-FFF2-40B4-BE49-F238E27FC236}">
                <a16:creationId xmlns:a16="http://schemas.microsoft.com/office/drawing/2014/main" id="{26BBC759-9C2E-0423-8329-166F63E6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0"/>
            <a:ext cx="62023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030A-CBA6-68A9-AD5E-078D4B3A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Tipuri</a:t>
            </a:r>
            <a:r>
              <a:rPr lang="fr-FR" sz="3600" dirty="0"/>
              <a:t> de relief. </a:t>
            </a:r>
            <a:r>
              <a:rPr lang="fr-FR" sz="3600" dirty="0" err="1"/>
              <a:t>Unități</a:t>
            </a:r>
            <a:r>
              <a:rPr lang="fr-FR" sz="3600" dirty="0"/>
              <a:t> de relief</a:t>
            </a:r>
            <a:endParaRPr lang="en-GB" dirty="0"/>
          </a:p>
        </p:txBody>
      </p:sp>
      <p:sp>
        <p:nvSpPr>
          <p:cNvPr id="3" name="Google Shape;359;p41">
            <a:extLst>
              <a:ext uri="{FF2B5EF4-FFF2-40B4-BE49-F238E27FC236}">
                <a16:creationId xmlns:a16="http://schemas.microsoft.com/office/drawing/2014/main" id="{B0336B86-5A8B-D449-239D-18A074E5EECD}"/>
              </a:ext>
            </a:extLst>
          </p:cNvPr>
          <p:cNvSpPr txBox="1">
            <a:spLocks/>
          </p:cNvSpPr>
          <p:nvPr/>
        </p:nvSpPr>
        <p:spPr>
          <a:xfrm>
            <a:off x="918487" y="1160600"/>
            <a:ext cx="7306975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	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Croația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este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o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țară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cu o mare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varietate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tipuri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relief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unități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relief.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general,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relieful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Croației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poate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fi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împărțit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trei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zone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geografice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majore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: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munții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câmpiile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litoralul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</a:t>
            </a:r>
          </a:p>
          <a:p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	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Munții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se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găsesc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partea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interioară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țării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includ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câteva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masive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importante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cum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ar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fi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Alpii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Dinarici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munții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Kapela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Alpii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Dinarici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se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întind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la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nord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-vest la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sud-est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într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-o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linie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neregulată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paralelă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cu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coasta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mării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Adriatice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Acești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munți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sunt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împărțiți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mai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multe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grupuri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incluzând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masivul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Biokovo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Velebit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Risnjak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Učka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Munții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Kapela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sunt o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ramură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Alpilor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Dinarici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se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întind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între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râurile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Kupa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Mrežnica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partea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nord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Croației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</a:t>
            </a:r>
          </a:p>
          <a:p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	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Câmpiile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sunt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regiunile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plate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ușor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ondulate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din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Croația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care se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găsesc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principal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partea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nord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țării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Acestea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includ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câmpia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Slavonia din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partea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est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câmpia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Pannoniană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din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partea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nord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-vest 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Croației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</a:t>
            </a:r>
          </a:p>
          <a:p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	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Litoralul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este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o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zonă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îngustă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lungă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care se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întinde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de-a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lungul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coastei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adriatice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a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Croației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care include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numeroase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insule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peninsule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Acesta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este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caracterizat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o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varietate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forme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relief, precum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fiorduri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golfuri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plaje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</a:t>
            </a:r>
          </a:p>
          <a:p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	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general,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Croația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are o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combinație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unică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de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relieful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montan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câmpii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litoral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ceea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o face o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destinație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turistică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populară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pentru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cei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care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caută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atât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aventură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în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munți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,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cât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și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relaxare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pe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plajele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 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  <a:latin typeface="Söhne"/>
              </a:rPr>
              <a:t>idilice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  <a:latin typeface="Söhne"/>
              </a:rPr>
              <a:t>.</a:t>
            </a:r>
          </a:p>
          <a:p>
            <a:pPr algn="ctr"/>
            <a:endParaRPr lang="en-GB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9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oatia physical map stock vector. Illustration of koprivnica - 119980737">
            <a:extLst>
              <a:ext uri="{FF2B5EF4-FFF2-40B4-BE49-F238E27FC236}">
                <a16:creationId xmlns:a16="http://schemas.microsoft.com/office/drawing/2014/main" id="{275E937E-8344-DA72-F89C-116AF6B7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48815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2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7A8E-3CE2-6DA1-312D-DF9084C3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Hidrografie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0C056-F408-5F04-95C3-77325C0EB38F}"/>
              </a:ext>
            </a:extLst>
          </p:cNvPr>
          <p:cNvSpPr txBox="1"/>
          <p:nvPr/>
        </p:nvSpPr>
        <p:spPr>
          <a:xfrm>
            <a:off x="404824" y="1238063"/>
            <a:ext cx="83343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Hidrografia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dominată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Marea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una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dintre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caracteristici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geografice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ale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țării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Coasta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o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lungime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1.800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kilometri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caracterizată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numeroase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insule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peninsule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golfuri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golfuri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mici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Marea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Adriatică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o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adâncime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aproximativ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252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metri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mare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închisă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se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conectează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Marea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Mediterană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prin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Strâmtoarea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Otranto.</a:t>
            </a:r>
          </a:p>
          <a:p>
            <a:pPr algn="l"/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asemenea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multe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râuri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sunt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folosite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producerea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energie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electrică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irigarea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terenurilor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agricole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Râurile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Drava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Sava, care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curg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prin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partea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nord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țării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sunt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iar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Dunărea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formează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granița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naturală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cu Serbia, are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un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rol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important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hidrografia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	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are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multe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lacuri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printre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care se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numără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Lacul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Plitvice, care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un parc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național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atracție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turistică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Lacul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Vrana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care se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află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pe insula Cres,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cel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mai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mare lac din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este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zonă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pescuit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observarea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păsărilor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În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general,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hidrografia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Croației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oferă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o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varietate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resurse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naturale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importante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, precum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oportunități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pentru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activități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de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agrement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și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 </a:t>
            </a:r>
            <a:r>
              <a:rPr lang="en-GB" sz="1600" b="1" i="0" dirty="0" err="1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turism</a:t>
            </a:r>
            <a:r>
              <a:rPr lang="en-GB" sz="1600" b="1" i="0" dirty="0">
                <a:solidFill>
                  <a:schemeClr val="bg1">
                    <a:lumMod val="10000"/>
                  </a:schemeClr>
                </a:solidFill>
                <a:effectLst/>
                <a:latin typeface="Söh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33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scriere Croatia">
            <a:extLst>
              <a:ext uri="{FF2B5EF4-FFF2-40B4-BE49-F238E27FC236}">
                <a16:creationId xmlns:a16="http://schemas.microsoft.com/office/drawing/2014/main" id="{E5004F1D-409E-F50A-0FE8-6F3DE9D8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29824"/>
      </p:ext>
    </p:extLst>
  </p:cSld>
  <p:clrMapOvr>
    <a:masterClrMapping/>
  </p:clrMapOvr>
</p:sld>
</file>

<file path=ppt/theme/theme1.xml><?xml version="1.0" encoding="utf-8"?>
<a:theme xmlns:a="http://schemas.openxmlformats.org/drawingml/2006/main" name="Croatia Statehood Day by Slidesgo">
  <a:themeElements>
    <a:clrScheme name="Simple Light">
      <a:dk1>
        <a:srgbClr val="FFFFFF"/>
      </a:dk1>
      <a:lt1>
        <a:srgbClr val="D9D9D9"/>
      </a:lt1>
      <a:dk2>
        <a:srgbClr val="E53132"/>
      </a:dk2>
      <a:lt2>
        <a:srgbClr val="B22626"/>
      </a:lt2>
      <a:accent1>
        <a:srgbClr val="FFE02F"/>
      </a:accent1>
      <a:accent2>
        <a:srgbClr val="0098D7"/>
      </a:accent2>
      <a:accent3>
        <a:srgbClr val="2A337E"/>
      </a:accent3>
      <a:accent4>
        <a:srgbClr val="262944"/>
      </a:accent4>
      <a:accent5>
        <a:srgbClr val="FFF3DE"/>
      </a:accent5>
      <a:accent6>
        <a:srgbClr val="EDC193"/>
      </a:accent6>
      <a:hlink>
        <a:srgbClr val="2629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2440</Words>
  <Application>Microsoft Office PowerPoint</Application>
  <PresentationFormat>On-screen Show (16:9)</PresentationFormat>
  <Paragraphs>65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Anek Devanagari Light</vt:lpstr>
      <vt:lpstr>Bebas Neue</vt:lpstr>
      <vt:lpstr>Anek Devanagari</vt:lpstr>
      <vt:lpstr>Nunito Light</vt:lpstr>
      <vt:lpstr>Söhne</vt:lpstr>
      <vt:lpstr>Arial</vt:lpstr>
      <vt:lpstr>Croatia Statehood Day by Slidesgo</vt:lpstr>
      <vt:lpstr>∙ Croatia ∙</vt:lpstr>
      <vt:lpstr>PowerPoint Presentation</vt:lpstr>
      <vt:lpstr>PowerPoint Presentation</vt:lpstr>
      <vt:lpstr>Pozitionare geografica</vt:lpstr>
      <vt:lpstr>PowerPoint Presentation</vt:lpstr>
      <vt:lpstr>Tipuri de relief. Unități de relief</vt:lpstr>
      <vt:lpstr>PowerPoint Presentation</vt:lpstr>
      <vt:lpstr>Hidrografie</vt:lpstr>
      <vt:lpstr>PowerPoint Presentation</vt:lpstr>
      <vt:lpstr>Vegetatie si fauna</vt:lpstr>
      <vt:lpstr>PowerPoint Presentation</vt:lpstr>
      <vt:lpstr>PowerPoint Presentation</vt:lpstr>
      <vt:lpstr>PowerPoint Presentation</vt:lpstr>
      <vt:lpstr>Demografie</vt:lpstr>
      <vt:lpstr>PowerPoint Presentation</vt:lpstr>
      <vt:lpstr>Economie. Agricultura.</vt:lpstr>
      <vt:lpstr>PowerPoint Presentation</vt:lpstr>
      <vt:lpstr>Transporturi. Aeroporturi.</vt:lpstr>
      <vt:lpstr>PowerPoint Presentation</vt:lpstr>
      <vt:lpstr>Turismul</vt:lpstr>
      <vt:lpstr>PowerPoint Presentation</vt:lpstr>
      <vt:lpstr>Dubrovnik</vt:lpstr>
      <vt:lpstr>PowerPoint Presentation</vt:lpstr>
      <vt:lpstr>Multumesc pentru atentie!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∙ Croatia ∙</dc:title>
  <dc:creator>Costi Mierla</dc:creator>
  <cp:lastModifiedBy>Costi Mierla</cp:lastModifiedBy>
  <cp:revision>2</cp:revision>
  <dcterms:modified xsi:type="dcterms:W3CDTF">2023-04-27T19:48:50Z</dcterms:modified>
</cp:coreProperties>
</file>