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5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4/27/2023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g"/><Relationship Id="rId11" Type="http://schemas.openxmlformats.org/officeDocument/2006/relationships/image" Target="../media/image32.jpg"/><Relationship Id="rId5" Type="http://schemas.openxmlformats.org/officeDocument/2006/relationships/image" Target="../media/image26.jpg"/><Relationship Id="rId10" Type="http://schemas.openxmlformats.org/officeDocument/2006/relationships/image" Target="../media/image31.jpg"/><Relationship Id="rId4" Type="http://schemas.openxmlformats.org/officeDocument/2006/relationships/image" Target="../media/image25.jpg"/><Relationship Id="rId9" Type="http://schemas.openxmlformats.org/officeDocument/2006/relationships/image" Target="../media/image30.jp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google.com/url?sa=i&amp;url=https%3A%2F%2Fro.wikipedia.org%2Fwiki%2FPolonia&amp;psig=AOvVaw1esJb3Vn7F_pD5RK-Gib65&amp;ust=1682619411956000&amp;source=images&amp;cd=vfe&amp;ved=0CBEQjRxqFwoTCLDq4PSTyP4CFQAAAAAdAAAAABAu" TargetMode="External"/><Relationship Id="rId2" Type="http://schemas.openxmlformats.org/officeDocument/2006/relationships/hyperlink" Target="https://www.google.com/url?sa=i&amp;url=https%3A%2F%2Froburse.ro%2Fwww%2Fwp-content%2Fuploads%2F2017%2F08%2FPolonia.pdf&amp;psig=AOvVaw1esJb3Vn7F_pD5RK-Gib65&amp;ust=1682619411956000&amp;source=images&amp;cd=vfe&amp;ved=0CBEQjRxqFwoTCLDq4PSTyP4CFQAAAAAdAAAAABAn" TargetMode="External"/><Relationship Id="rId1" Type="http://schemas.openxmlformats.org/officeDocument/2006/relationships/slideLayout" Target="../slideLayouts/slideLayout2.xml"/><Relationship Id="rId5" Type="http://schemas.openxmlformats.org/officeDocument/2006/relationships/hyperlink" Target="https://ro.wikipedia.org/wiki/Polonia" TargetMode="External"/><Relationship Id="rId4" Type="http://schemas.openxmlformats.org/officeDocument/2006/relationships/hyperlink" Target="https://ro.wikipedia.org/wiki/Turismul_%C3%AEn_Poloni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POLONIA</a:t>
            </a:r>
            <a:endParaRPr lang="en-GB" dirty="0"/>
          </a:p>
        </p:txBody>
      </p:sp>
      <p:sp>
        <p:nvSpPr>
          <p:cNvPr id="3" name="Subtitle 2"/>
          <p:cNvSpPr>
            <a:spLocks noGrp="1"/>
          </p:cNvSpPr>
          <p:nvPr>
            <p:ph type="subTitle" idx="1"/>
          </p:nvPr>
        </p:nvSpPr>
        <p:spPr>
          <a:xfrm>
            <a:off x="0" y="5577841"/>
            <a:ext cx="3404425" cy="1280159"/>
          </a:xfrm>
        </p:spPr>
        <p:txBody>
          <a:bodyPr/>
          <a:lstStyle/>
          <a:p>
            <a:r>
              <a:rPr lang="ro-RO" dirty="0" smtClean="0"/>
              <a:t>Proiect realizat de:</a:t>
            </a:r>
          </a:p>
          <a:p>
            <a:r>
              <a:rPr lang="ro-RO" dirty="0" smtClean="0"/>
              <a:t>Robu </a:t>
            </a:r>
            <a:r>
              <a:rPr lang="ro-RO" dirty="0" smtClean="0"/>
              <a:t>Georgeta-Aurora</a:t>
            </a:r>
          </a:p>
          <a:p>
            <a:r>
              <a:rPr lang="ro-RO" dirty="0" smtClean="0"/>
              <a:t>Clasa a XII–a H</a:t>
            </a:r>
            <a:endParaRPr lang="ro-RO" dirty="0"/>
          </a:p>
        </p:txBody>
      </p:sp>
    </p:spTree>
    <p:extLst>
      <p:ext uri="{BB962C8B-B14F-4D97-AF65-F5344CB8AC3E}">
        <p14:creationId xmlns:p14="http://schemas.microsoft.com/office/powerpoint/2010/main" val="1700166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94" y="670560"/>
            <a:ext cx="4191130" cy="279545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345" y="3466011"/>
            <a:ext cx="4191130" cy="2795451"/>
          </a:xfrm>
          <a:prstGeom prst="rect">
            <a:avLst/>
          </a:prstGeom>
        </p:spPr>
      </p:pic>
      <p:sp>
        <p:nvSpPr>
          <p:cNvPr id="5" name="Left Arrow 4"/>
          <p:cNvSpPr/>
          <p:nvPr/>
        </p:nvSpPr>
        <p:spPr>
          <a:xfrm>
            <a:off x="5324345" y="1480456"/>
            <a:ext cx="2844707" cy="117565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Pădurea Białowieża</a:t>
            </a:r>
            <a:endParaRPr lang="ro-RO" dirty="0"/>
          </a:p>
        </p:txBody>
      </p:sp>
      <p:sp>
        <p:nvSpPr>
          <p:cNvPr id="6" name="Right Arrow 5"/>
          <p:cNvSpPr/>
          <p:nvPr/>
        </p:nvSpPr>
        <p:spPr>
          <a:xfrm>
            <a:off x="1846217" y="4275907"/>
            <a:ext cx="2844707" cy="11756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dirty="0" smtClean="0"/>
              <a:t>Pădurea</a:t>
            </a:r>
            <a:r>
              <a:rPr lang="en-GB" dirty="0" smtClean="0"/>
              <a:t> </a:t>
            </a:r>
            <a:r>
              <a:rPr lang="ro-RO" dirty="0" smtClean="0"/>
              <a:t>Niepołomice</a:t>
            </a:r>
            <a:endParaRPr lang="ro-RO" dirty="0"/>
          </a:p>
        </p:txBody>
      </p:sp>
    </p:spTree>
    <p:extLst>
      <p:ext uri="{BB962C8B-B14F-4D97-AF65-F5344CB8AC3E}">
        <p14:creationId xmlns:p14="http://schemas.microsoft.com/office/powerpoint/2010/main" val="3805732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73" y="308403"/>
            <a:ext cx="1268187" cy="18953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905" y="314506"/>
            <a:ext cx="2139421" cy="164266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8153" y="333861"/>
            <a:ext cx="2741700" cy="17213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63" y="2469705"/>
            <a:ext cx="2602394" cy="212271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4505" y="2404173"/>
            <a:ext cx="3088159" cy="212271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33260" y="2398406"/>
            <a:ext cx="3329940" cy="2128481"/>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4512" y="4670788"/>
            <a:ext cx="1982202" cy="1982202"/>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350" y="4878626"/>
            <a:ext cx="2911551" cy="163774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2279" y="4694382"/>
            <a:ext cx="2918480" cy="1935013"/>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680" y="392590"/>
            <a:ext cx="2174017" cy="1603903"/>
          </a:xfrm>
          <a:prstGeom prst="rect">
            <a:avLst/>
          </a:prstGeom>
        </p:spPr>
      </p:pic>
    </p:spTree>
    <p:extLst>
      <p:ext uri="{BB962C8B-B14F-4D97-AF65-F5344CB8AC3E}">
        <p14:creationId xmlns:p14="http://schemas.microsoft.com/office/powerpoint/2010/main" val="448983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52549"/>
            <a:ext cx="8596668" cy="853440"/>
          </a:xfrm>
        </p:spPr>
        <p:txBody>
          <a:bodyPr/>
          <a:lstStyle/>
          <a:p>
            <a:r>
              <a:rPr lang="ro-RO" dirty="0" smtClean="0"/>
              <a:t>Populația </a:t>
            </a:r>
            <a:endParaRPr lang="en-GB" dirty="0"/>
          </a:p>
        </p:txBody>
      </p:sp>
      <p:sp>
        <p:nvSpPr>
          <p:cNvPr id="3" name="Content Placeholder 2"/>
          <p:cNvSpPr>
            <a:spLocks noGrp="1"/>
          </p:cNvSpPr>
          <p:nvPr>
            <p:ph idx="1"/>
          </p:nvPr>
        </p:nvSpPr>
        <p:spPr>
          <a:xfrm>
            <a:off x="677334" y="1288870"/>
            <a:ext cx="8596668" cy="1767840"/>
          </a:xfrm>
        </p:spPr>
        <p:txBody>
          <a:bodyPr/>
          <a:lstStyle/>
          <a:p>
            <a:r>
              <a:rPr lang="ro-RO" dirty="0" smtClean="0"/>
              <a:t>Populația Poloniei are o concentrație mai mare în jurul orașelor mari și în sud (Silezia, zona Katowice – Cracovia). Sporul natural este redus, ceea ce face ca numărul de locuitori să crească foarte puțin.</a:t>
            </a:r>
          </a:p>
          <a:p>
            <a:r>
              <a:rPr lang="ro-RO" dirty="0" smtClean="0"/>
              <a:t>Distribuție</a:t>
            </a:r>
            <a:r>
              <a:rPr lang="en-GB" dirty="0" smtClean="0"/>
              <a:t>: </a:t>
            </a:r>
            <a:r>
              <a:rPr lang="ro-RO" dirty="0" smtClean="0"/>
              <a:t>61% urban, 39% rural</a:t>
            </a:r>
          </a:p>
          <a:p>
            <a:r>
              <a:rPr lang="ro-RO" dirty="0" smtClean="0"/>
              <a:t>Speranța de viață</a:t>
            </a:r>
            <a:r>
              <a:rPr lang="en-GB" dirty="0" smtClean="0"/>
              <a:t>:</a:t>
            </a:r>
            <a:r>
              <a:rPr lang="ro-RO" dirty="0" smtClean="0"/>
              <a:t> Femei 79 ani/ Bărbați 71 ani</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117" y="3056710"/>
            <a:ext cx="5403101" cy="3174788"/>
          </a:xfrm>
          <a:prstGeom prst="rect">
            <a:avLst/>
          </a:prstGeom>
        </p:spPr>
      </p:pic>
      <p:sp>
        <p:nvSpPr>
          <p:cNvPr id="5" name="Rectangle 4"/>
          <p:cNvSpPr/>
          <p:nvPr/>
        </p:nvSpPr>
        <p:spPr>
          <a:xfrm>
            <a:off x="3856615" y="6409507"/>
            <a:ext cx="2238103" cy="261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Demografia Poloniei</a:t>
            </a:r>
            <a:endParaRPr lang="en-GB" dirty="0"/>
          </a:p>
        </p:txBody>
      </p:sp>
    </p:spTree>
    <p:extLst>
      <p:ext uri="{BB962C8B-B14F-4D97-AF65-F5344CB8AC3E}">
        <p14:creationId xmlns:p14="http://schemas.microsoft.com/office/powerpoint/2010/main" val="1922529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540" y="243840"/>
            <a:ext cx="8596668" cy="670560"/>
          </a:xfrm>
        </p:spPr>
        <p:txBody>
          <a:bodyPr/>
          <a:lstStyle/>
          <a:p>
            <a:r>
              <a:rPr lang="ro-RO" dirty="0" smtClean="0"/>
              <a:t>Orașe</a:t>
            </a:r>
            <a:endParaRPr lang="en-GB" dirty="0"/>
          </a:p>
        </p:txBody>
      </p:sp>
      <p:sp>
        <p:nvSpPr>
          <p:cNvPr id="3" name="Content Placeholder 2"/>
          <p:cNvSpPr>
            <a:spLocks noGrp="1"/>
          </p:cNvSpPr>
          <p:nvPr>
            <p:ph idx="1"/>
          </p:nvPr>
        </p:nvSpPr>
        <p:spPr>
          <a:xfrm>
            <a:off x="677334" y="1062447"/>
            <a:ext cx="8596668" cy="992776"/>
          </a:xfrm>
        </p:spPr>
        <p:txBody>
          <a:bodyPr/>
          <a:lstStyle/>
          <a:p>
            <a:r>
              <a:rPr lang="it-IT" dirty="0"/>
              <a:t>În Polonia sunt 913 </a:t>
            </a:r>
            <a:r>
              <a:rPr lang="it-IT" dirty="0" smtClean="0"/>
              <a:t>orașe</a:t>
            </a:r>
            <a:r>
              <a:rPr lang="ro-RO" dirty="0"/>
              <a:t>. Cel mai mic oraș este </a:t>
            </a:r>
            <a:r>
              <a:rPr lang="ro-RO" dirty="0" smtClean="0"/>
              <a:t>Wyśmierzyce, </a:t>
            </a:r>
            <a:r>
              <a:rPr lang="ro-RO" dirty="0"/>
              <a:t>care are o populație de 906 locuitori. Cel mai mare – Varșovia – are o populație de 1.700.536 de locuitorii în cadrul frontierelor orășenești.</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845" y="2203270"/>
            <a:ext cx="5998558" cy="4004037"/>
          </a:xfrm>
          <a:prstGeom prst="rect">
            <a:avLst/>
          </a:prstGeom>
        </p:spPr>
      </p:pic>
    </p:spTree>
    <p:extLst>
      <p:ext uri="{BB962C8B-B14F-4D97-AF65-F5344CB8AC3E}">
        <p14:creationId xmlns:p14="http://schemas.microsoft.com/office/powerpoint/2010/main" val="2750159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37" y="104503"/>
            <a:ext cx="4935545" cy="2778034"/>
          </a:xfrm>
          <a:prstGeom prst="rect">
            <a:avLst/>
          </a:prstGeom>
        </p:spPr>
      </p:pic>
      <p:sp>
        <p:nvSpPr>
          <p:cNvPr id="3" name="Rectangle 2"/>
          <p:cNvSpPr/>
          <p:nvPr/>
        </p:nvSpPr>
        <p:spPr>
          <a:xfrm>
            <a:off x="1428205" y="2960915"/>
            <a:ext cx="2490652" cy="287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Orașul Łódź</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135" y="104503"/>
            <a:ext cx="4441371" cy="2778034"/>
          </a:xfrm>
          <a:prstGeom prst="rect">
            <a:avLst/>
          </a:prstGeom>
        </p:spPr>
      </p:pic>
      <p:sp>
        <p:nvSpPr>
          <p:cNvPr id="5" name="Rectangle 4"/>
          <p:cNvSpPr/>
          <p:nvPr/>
        </p:nvSpPr>
        <p:spPr>
          <a:xfrm>
            <a:off x="6241825" y="2960915"/>
            <a:ext cx="2629989" cy="287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smtClean="0"/>
          </a:p>
          <a:p>
            <a:pPr algn="ctr"/>
            <a:r>
              <a:rPr lang="ro-RO" dirty="0" smtClean="0"/>
              <a:t>Orașul Wrocław</a:t>
            </a:r>
          </a:p>
          <a:p>
            <a:pPr algn="ctr"/>
            <a:endParaRPr lang="en-GB"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971" y="3444240"/>
            <a:ext cx="4606835" cy="2778034"/>
          </a:xfrm>
          <a:prstGeom prst="rect">
            <a:avLst/>
          </a:prstGeom>
        </p:spPr>
      </p:pic>
      <p:sp>
        <p:nvSpPr>
          <p:cNvPr id="7" name="Rectangle 6"/>
          <p:cNvSpPr/>
          <p:nvPr/>
        </p:nvSpPr>
        <p:spPr>
          <a:xfrm>
            <a:off x="1458685" y="6418216"/>
            <a:ext cx="2429692" cy="29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	</a:t>
            </a:r>
          </a:p>
          <a:p>
            <a:pPr algn="ctr"/>
            <a:r>
              <a:rPr lang="ro-RO" dirty="0" smtClean="0"/>
              <a:t>Orașul Poznań</a:t>
            </a:r>
          </a:p>
          <a:p>
            <a:pPr algn="ctr"/>
            <a:endParaRPr lang="en-GB"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6135" y="3444240"/>
            <a:ext cx="4419600" cy="2778034"/>
          </a:xfrm>
          <a:prstGeom prst="rect">
            <a:avLst/>
          </a:prstGeom>
        </p:spPr>
      </p:pic>
      <p:sp>
        <p:nvSpPr>
          <p:cNvPr id="11" name="Rectangle 10"/>
          <p:cNvSpPr/>
          <p:nvPr/>
        </p:nvSpPr>
        <p:spPr>
          <a:xfrm>
            <a:off x="6230940" y="6418215"/>
            <a:ext cx="2629989" cy="291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smtClean="0"/>
          </a:p>
          <a:p>
            <a:pPr algn="ctr"/>
            <a:r>
              <a:rPr lang="ro-RO" dirty="0" smtClean="0"/>
              <a:t>Orașul Katowice</a:t>
            </a:r>
          </a:p>
          <a:p>
            <a:pPr algn="ctr"/>
            <a:endParaRPr lang="en-GB" dirty="0"/>
          </a:p>
        </p:txBody>
      </p:sp>
    </p:spTree>
    <p:extLst>
      <p:ext uri="{BB962C8B-B14F-4D97-AF65-F5344CB8AC3E}">
        <p14:creationId xmlns:p14="http://schemas.microsoft.com/office/powerpoint/2010/main" val="151341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39634"/>
            <a:ext cx="8596668" cy="661851"/>
          </a:xfrm>
        </p:spPr>
        <p:txBody>
          <a:bodyPr/>
          <a:lstStyle/>
          <a:p>
            <a:r>
              <a:rPr lang="ro-RO" dirty="0" smtClean="0"/>
              <a:t>Economie</a:t>
            </a:r>
            <a:endParaRPr lang="ro-RO" dirty="0"/>
          </a:p>
        </p:txBody>
      </p:sp>
      <p:sp>
        <p:nvSpPr>
          <p:cNvPr id="3" name="Content Placeholder 2"/>
          <p:cNvSpPr>
            <a:spLocks noGrp="1"/>
          </p:cNvSpPr>
          <p:nvPr>
            <p:ph idx="1"/>
          </p:nvPr>
        </p:nvSpPr>
        <p:spPr>
          <a:xfrm>
            <a:off x="677334" y="1140824"/>
            <a:ext cx="8596668" cy="2978330"/>
          </a:xfrm>
        </p:spPr>
        <p:txBody>
          <a:bodyPr>
            <a:normAutofit/>
          </a:bodyPr>
          <a:lstStyle/>
          <a:p>
            <a:r>
              <a:rPr lang="ro-RO" sz="1600" dirty="0" smtClean="0"/>
              <a:t>Creșterea PIB-ului a fost puternică și stabilă între anii 1993 și 2000, cu o perioadă scurtă de încetinire a ritmului în intervalul 2001-2002. Perspectiva integrării mai apropiate în Uniunea Europeană a determinat o dezvoltare economică susținută, cu o creștere anuală de 3,7% în 2003, față de numai 1,4% în 2002. În anul 2004, creșterea PIB-ului a fost de 5,4%, în 2005 – 3,3%, în 2006 – 6,1%. Pentru anul 2007, guvernul a prognozat o creștere economică de 6,5-7%.</a:t>
            </a:r>
          </a:p>
          <a:p>
            <a:r>
              <a:rPr lang="ro-RO" sz="1600" dirty="0" smtClean="0"/>
              <a:t>Polonia a înregistrat în 2008 un Produs Intern Brut de 530 miliarde dolari, în timp ce PIB-ul per cap de locuitor a ajuns la 17.500 dolari. În anul 2009, Polonia a înregistrat o creștere economică de 1,7%, fiind singura țară din Uniunea Europeană care a înregistrat creștere economică în acel an, în timp ce toate celelalte state membre se aflau în recesiune.</a:t>
            </a:r>
            <a:endParaRPr lang="ro-RO"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5886" y="4119154"/>
            <a:ext cx="5617028" cy="2542903"/>
          </a:xfrm>
          <a:prstGeom prst="rect">
            <a:avLst/>
          </a:prstGeom>
        </p:spPr>
      </p:pic>
    </p:spTree>
    <p:extLst>
      <p:ext uri="{BB962C8B-B14F-4D97-AF65-F5344CB8AC3E}">
        <p14:creationId xmlns:p14="http://schemas.microsoft.com/office/powerpoint/2010/main" val="4024023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45750" y="1617953"/>
            <a:ext cx="4185623" cy="3304117"/>
          </a:xfrm>
        </p:spPr>
        <p:txBody>
          <a:bodyPr>
            <a:normAutofit fontScale="85000" lnSpcReduction="20000"/>
          </a:bodyPr>
          <a:lstStyle/>
          <a:p>
            <a:r>
              <a:rPr lang="ro-RO" dirty="0" smtClean="0"/>
              <a:t>Domenii: servicii (58,9%), industrie (38,5%), agricultură (2,7%) – 2016.</a:t>
            </a:r>
          </a:p>
          <a:p>
            <a:r>
              <a:rPr lang="ro-RO" dirty="0" smtClean="0"/>
              <a:t>Resurse naturale: cărbune (locul 5 în lume), dar și cupru, sulf, zinc, plumb, argint, magneziu.</a:t>
            </a:r>
          </a:p>
          <a:p>
            <a:r>
              <a:rPr lang="ro-RO" dirty="0" smtClean="0"/>
              <a:t>Comerț: export- mașini și echipamente de transport, produse fabricate intermediare, produse manufacturate diverse, produse alimentare și animale vii 2012 (Germania, UK, Cehia, Franța, Italia, Olanda -2015); import – mașini și echipamente de transport, produse intermediare fabricate, produse chimice, minerale, combustibili, lubrifianți și materiale conexe - 2011 (Germania, China, Rusia, Olanda, Italia, Franța -2015)</a:t>
            </a:r>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1373" y="744470"/>
            <a:ext cx="4501593" cy="5051084"/>
          </a:xfrm>
          <a:prstGeom prst="rect">
            <a:avLst/>
          </a:prstGeom>
        </p:spPr>
      </p:pic>
    </p:spTree>
    <p:extLst>
      <p:ext uri="{BB962C8B-B14F-4D97-AF65-F5344CB8AC3E}">
        <p14:creationId xmlns:p14="http://schemas.microsoft.com/office/powerpoint/2010/main" val="3346642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96091"/>
            <a:ext cx="8596668" cy="696686"/>
          </a:xfrm>
        </p:spPr>
        <p:txBody>
          <a:bodyPr/>
          <a:lstStyle/>
          <a:p>
            <a:r>
              <a:rPr lang="ro-RO" dirty="0" smtClean="0"/>
              <a:t>Turism</a:t>
            </a:r>
            <a:endParaRPr lang="ro-RO" dirty="0"/>
          </a:p>
        </p:txBody>
      </p:sp>
      <p:sp>
        <p:nvSpPr>
          <p:cNvPr id="3" name="Content Placeholder 2"/>
          <p:cNvSpPr>
            <a:spLocks noGrp="1"/>
          </p:cNvSpPr>
          <p:nvPr>
            <p:ph idx="1"/>
          </p:nvPr>
        </p:nvSpPr>
        <p:spPr>
          <a:xfrm>
            <a:off x="677334" y="1132978"/>
            <a:ext cx="8596668" cy="2045652"/>
          </a:xfrm>
        </p:spPr>
        <p:txBody>
          <a:bodyPr/>
          <a:lstStyle/>
          <a:p>
            <a:r>
              <a:rPr lang="ro-RO" dirty="0" smtClean="0"/>
              <a:t>Polonia deține un loc remarcabil în piața turismului la nivel mondial cu un număr din ce în ce mai mare de vizitatori. Turismul în Polonia contribuie semnificativ, în ansamblu, la creșterea economiei țării. Cele mai populare orașe sunt Cracovia, Wroclaw, Gdansk, Varșovia, Poznan, Lublin, Torun și situl istoric Lagărul de exterminare Auschwitz nazist în Oświęcim. Cele mai bune destinații de agrement includ districtul Lacurilor Mazuriene, coasta Mării Baltice, Munții Tatra, Munții Sudeți și Pădurea Białowieża.</a:t>
            </a:r>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3587206"/>
            <a:ext cx="3810000" cy="254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644" y="3587207"/>
            <a:ext cx="3810000" cy="2539999"/>
          </a:xfrm>
          <a:prstGeom prst="rect">
            <a:avLst/>
          </a:prstGeom>
        </p:spPr>
      </p:pic>
      <p:sp>
        <p:nvSpPr>
          <p:cNvPr id="6" name="Rectangle 5"/>
          <p:cNvSpPr/>
          <p:nvPr/>
        </p:nvSpPr>
        <p:spPr>
          <a:xfrm>
            <a:off x="1323702" y="6322424"/>
            <a:ext cx="2525486" cy="287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Palatul Wilanów</a:t>
            </a:r>
          </a:p>
        </p:txBody>
      </p:sp>
      <p:sp>
        <p:nvSpPr>
          <p:cNvPr id="7" name="Rectangle 6"/>
          <p:cNvSpPr/>
          <p:nvPr/>
        </p:nvSpPr>
        <p:spPr>
          <a:xfrm>
            <a:off x="6232901" y="6325689"/>
            <a:ext cx="2525486" cy="280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Castelul Malbork</a:t>
            </a:r>
          </a:p>
        </p:txBody>
      </p:sp>
    </p:spTree>
    <p:extLst>
      <p:ext uri="{BB962C8B-B14F-4D97-AF65-F5344CB8AC3E}">
        <p14:creationId xmlns:p14="http://schemas.microsoft.com/office/powerpoint/2010/main" val="2192734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74" y="194855"/>
            <a:ext cx="4162945" cy="269367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6651" y="194855"/>
            <a:ext cx="4162945" cy="269367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473" y="3520170"/>
            <a:ext cx="4162946" cy="26936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6651" y="3520170"/>
            <a:ext cx="4162945" cy="2693670"/>
          </a:xfrm>
          <a:prstGeom prst="rect">
            <a:avLst/>
          </a:prstGeom>
        </p:spPr>
      </p:pic>
      <p:sp>
        <p:nvSpPr>
          <p:cNvPr id="6" name="Rectangle 5"/>
          <p:cNvSpPr/>
          <p:nvPr/>
        </p:nvSpPr>
        <p:spPr>
          <a:xfrm>
            <a:off x="1106329" y="2965542"/>
            <a:ext cx="2473234"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Palat regal din Wawel</a:t>
            </a:r>
          </a:p>
        </p:txBody>
      </p:sp>
      <p:sp>
        <p:nvSpPr>
          <p:cNvPr id="7" name="Rectangle 6"/>
          <p:cNvSpPr/>
          <p:nvPr/>
        </p:nvSpPr>
        <p:spPr>
          <a:xfrm>
            <a:off x="522515" y="6402708"/>
            <a:ext cx="3648892"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Lagărul de concentrare Auschwitz</a:t>
            </a:r>
          </a:p>
        </p:txBody>
      </p:sp>
      <p:sp>
        <p:nvSpPr>
          <p:cNvPr id="8" name="Rectangle 7"/>
          <p:cNvSpPr/>
          <p:nvPr/>
        </p:nvSpPr>
        <p:spPr>
          <a:xfrm>
            <a:off x="6039564" y="2965542"/>
            <a:ext cx="2517116"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Mănăstirea Jasna Góra</a:t>
            </a:r>
            <a:endParaRPr lang="ro-RO" dirty="0"/>
          </a:p>
        </p:txBody>
      </p:sp>
      <p:sp>
        <p:nvSpPr>
          <p:cNvPr id="9" name="Rectangle 8"/>
          <p:cNvSpPr/>
          <p:nvPr/>
        </p:nvSpPr>
        <p:spPr>
          <a:xfrm>
            <a:off x="6139882" y="6402708"/>
            <a:ext cx="231648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Canalul Augustów</a:t>
            </a:r>
          </a:p>
        </p:txBody>
      </p:sp>
    </p:spTree>
    <p:extLst>
      <p:ext uri="{BB962C8B-B14F-4D97-AF65-F5344CB8AC3E}">
        <p14:creationId xmlns:p14="http://schemas.microsoft.com/office/powerpoint/2010/main" val="2090296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1257"/>
            <a:ext cx="8596668" cy="670560"/>
          </a:xfrm>
        </p:spPr>
        <p:txBody>
          <a:bodyPr/>
          <a:lstStyle/>
          <a:p>
            <a:r>
              <a:rPr lang="ro-RO" dirty="0" smtClean="0"/>
              <a:t>Transport</a:t>
            </a:r>
            <a:endParaRPr lang="ro-RO" dirty="0"/>
          </a:p>
        </p:txBody>
      </p:sp>
      <p:sp>
        <p:nvSpPr>
          <p:cNvPr id="3" name="Content Placeholder 2"/>
          <p:cNvSpPr>
            <a:spLocks noGrp="1"/>
          </p:cNvSpPr>
          <p:nvPr>
            <p:ph idx="1"/>
          </p:nvPr>
        </p:nvSpPr>
        <p:spPr>
          <a:xfrm>
            <a:off x="677334" y="1081588"/>
            <a:ext cx="8596668" cy="2211115"/>
          </a:xfrm>
        </p:spPr>
        <p:txBody>
          <a:bodyPr/>
          <a:lstStyle/>
          <a:p>
            <a:r>
              <a:rPr lang="ro-RO" dirty="0" smtClean="0"/>
              <a:t>De la căderea comunismului, situația transportului din Polonia s-a îmbunătățit. Infrastructura turistică este acceptabilă, mai ales în orașele mari și în stațiunile turistice. Majoritatea marilor orașe poloneze dispun de aeroporturi cu servicii de conectare cu Aeroportul Internațional Frederic Chopin în Varșovia. </a:t>
            </a:r>
          </a:p>
          <a:p>
            <a:r>
              <a:rPr lang="ro-RO" dirty="0" smtClean="0"/>
              <a:t>Călătoriile intercity includ trenul PKP intercity, Przewozy Regionalne, trenuri locale și serviciile de transport cu autocarul PKS.</a:t>
            </a:r>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3442474"/>
            <a:ext cx="4206240" cy="269706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791" y="3442474"/>
            <a:ext cx="4206240" cy="2697069"/>
          </a:xfrm>
          <a:prstGeom prst="rect">
            <a:avLst/>
          </a:prstGeom>
        </p:spPr>
      </p:pic>
      <p:sp>
        <p:nvSpPr>
          <p:cNvPr id="6" name="Rectangle 5"/>
          <p:cNvSpPr/>
          <p:nvPr/>
        </p:nvSpPr>
        <p:spPr>
          <a:xfrm>
            <a:off x="2441473" y="6374674"/>
            <a:ext cx="5068389" cy="330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Aeroportul Internațional Frederic Chopin</a:t>
            </a:r>
          </a:p>
        </p:txBody>
      </p:sp>
    </p:spTree>
    <p:extLst>
      <p:ext uri="{BB962C8B-B14F-4D97-AF65-F5344CB8AC3E}">
        <p14:creationId xmlns:p14="http://schemas.microsoft.com/office/powerpoint/2010/main" val="1262248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614" y="227287"/>
            <a:ext cx="8596668" cy="6547982"/>
          </a:xfrm>
        </p:spPr>
        <p:txBody>
          <a:bodyPr/>
          <a:lstStyle/>
          <a:p>
            <a:r>
              <a:rPr lang="ro-RO" dirty="0" smtClean="0">
                <a:solidFill>
                  <a:schemeClr val="tx1"/>
                </a:solidFill>
              </a:rPr>
              <a:t>Polonia este un stat european din Europa Centrală, care se învecinează cu Germania la vest, cu Cehia și Slovacia la sud, cu Ucraina și Belarus la est și cu Lituania, Rusia și Marea Baltică la nord. Are, de asemenea, o frontieră maritimă cu Danemarca și Suedia. Întreaga suprafață a Poloniei este de 312.679 km², situând acest stat pe poziția 70 în lume din punct de vedere al suprafeței. Polonia are o populație de 38,5 milioane de locuitori, concentrați, în principal, în orașe și municipii mai mari, precum capitala istorică – Cracovia, și cea actuală – Varșovia. Este o republică compusă din șaisprezece voievodate.</a:t>
            </a:r>
            <a:endParaRPr lang="ro-RO"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222" y="3266531"/>
            <a:ext cx="3640090" cy="28052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3920" y="3266531"/>
            <a:ext cx="4423954" cy="2805248"/>
          </a:xfrm>
          <a:prstGeom prst="rect">
            <a:avLst/>
          </a:prstGeom>
        </p:spPr>
      </p:pic>
    </p:spTree>
    <p:extLst>
      <p:ext uri="{BB962C8B-B14F-4D97-AF65-F5344CB8AC3E}">
        <p14:creationId xmlns:p14="http://schemas.microsoft.com/office/powerpoint/2010/main" val="677235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25" y="186325"/>
            <a:ext cx="4998400" cy="2880000"/>
          </a:xfrm>
          <a:prstGeom prst="rect">
            <a:avLst/>
          </a:prstGeom>
        </p:spPr>
      </p:pic>
      <p:sp>
        <p:nvSpPr>
          <p:cNvPr id="3" name="Rectangle 2"/>
          <p:cNvSpPr/>
          <p:nvPr/>
        </p:nvSpPr>
        <p:spPr>
          <a:xfrm>
            <a:off x="5455920" y="1419042"/>
            <a:ext cx="3300549" cy="414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a:t>
            </a:r>
            <a:r>
              <a:rPr lang="ro-RO" dirty="0" smtClean="0"/>
              <a:t>renul </a:t>
            </a:r>
            <a:r>
              <a:rPr lang="ro-RO" dirty="0"/>
              <a:t>PKP intercity</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25" y="3508644"/>
            <a:ext cx="4998400" cy="2934789"/>
          </a:xfrm>
          <a:prstGeom prst="rect">
            <a:avLst/>
          </a:prstGeom>
        </p:spPr>
      </p:pic>
      <p:sp>
        <p:nvSpPr>
          <p:cNvPr id="5" name="Rectangle 4"/>
          <p:cNvSpPr/>
          <p:nvPr/>
        </p:nvSpPr>
        <p:spPr>
          <a:xfrm>
            <a:off x="5455919" y="4768755"/>
            <a:ext cx="3300549" cy="4145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Trenul Przewozy Regionalne</a:t>
            </a:r>
            <a:endParaRPr lang="ro-RO" dirty="0"/>
          </a:p>
        </p:txBody>
      </p:sp>
    </p:spTree>
    <p:extLst>
      <p:ext uri="{BB962C8B-B14F-4D97-AF65-F5344CB8AC3E}">
        <p14:creationId xmlns:p14="http://schemas.microsoft.com/office/powerpoint/2010/main" val="2223073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079863"/>
          </a:xfrm>
        </p:spPr>
        <p:txBody>
          <a:bodyPr/>
          <a:lstStyle/>
          <a:p>
            <a:r>
              <a:rPr lang="ro-RO" dirty="0" smtClean="0"/>
              <a:t>Bibliografie</a:t>
            </a:r>
            <a:endParaRPr lang="ro-RO" dirty="0"/>
          </a:p>
        </p:txBody>
      </p:sp>
      <p:sp>
        <p:nvSpPr>
          <p:cNvPr id="3" name="Content Placeholder 2"/>
          <p:cNvSpPr>
            <a:spLocks noGrp="1"/>
          </p:cNvSpPr>
          <p:nvPr>
            <p:ph idx="1"/>
          </p:nvPr>
        </p:nvSpPr>
        <p:spPr/>
        <p:txBody>
          <a:bodyPr/>
          <a:lstStyle/>
          <a:p>
            <a:r>
              <a:rPr lang="en-GB" dirty="0">
                <a:hlinkClick r:id="rId2"/>
              </a:rPr>
              <a:t>https://</a:t>
            </a:r>
            <a:r>
              <a:rPr lang="en-GB" dirty="0" smtClean="0">
                <a:hlinkClick r:id="rId2"/>
              </a:rPr>
              <a:t>www.google.com/url?sa=i&amp;url=https%3A%2F%2Froburse.ro%2Fwww%2Fwp-content%2Fuploads%2F2017%2F08%2FPolonia.pdf&amp;psig=AOvVaw1esJb3Vn7F_pD5RK-Gib65&amp;ust=1682619411956000&amp;source=images&amp;cd=vfe&amp;ved=0CBEQjRxqFwoTCLDq4PSTyP4CFQAAAAAdAAAAABAn</a:t>
            </a:r>
            <a:endParaRPr lang="en-GB" dirty="0" smtClean="0"/>
          </a:p>
          <a:p>
            <a:r>
              <a:rPr lang="en-GB" dirty="0">
                <a:hlinkClick r:id="rId3"/>
              </a:rPr>
              <a:t>https://</a:t>
            </a:r>
            <a:r>
              <a:rPr lang="en-GB" dirty="0" smtClean="0">
                <a:hlinkClick r:id="rId3"/>
              </a:rPr>
              <a:t>www.google.com/url?sa=i&amp;url=https%3A%2F%2Fro.wikipedia.org%2Fwiki%2FPolonia&amp;psig=AOvVaw1esJb3Vn7F_pD5RK-Gib65&amp;ust=1682619411956000&amp;source=images&amp;cd=vfe&amp;ved=0CBEQjRxqFwoTCLDq4PSTyP4CFQAAAAAdAAAAABAu</a:t>
            </a:r>
            <a:endParaRPr lang="en-GB" dirty="0" smtClean="0"/>
          </a:p>
          <a:p>
            <a:r>
              <a:rPr lang="en-GB" dirty="0">
                <a:hlinkClick r:id="rId4"/>
              </a:rPr>
              <a:t>https://ro.wikipedia.org/wiki/Turismul_%</a:t>
            </a:r>
            <a:r>
              <a:rPr lang="en-GB" dirty="0" smtClean="0">
                <a:hlinkClick r:id="rId4"/>
              </a:rPr>
              <a:t>C3%AEn_Polonia</a:t>
            </a:r>
            <a:endParaRPr lang="en-GB" dirty="0" smtClean="0"/>
          </a:p>
          <a:p>
            <a:r>
              <a:rPr lang="en-GB" dirty="0">
                <a:hlinkClick r:id="rId5"/>
              </a:rPr>
              <a:t>https://ro.wikipedia.org/wiki/Polonia</a:t>
            </a:r>
            <a:r>
              <a:rPr lang="en-GB" dirty="0" smtClean="0">
                <a:hlinkClick r:id="rId5"/>
              </a:rPr>
              <a:t>#</a:t>
            </a:r>
            <a:endParaRPr lang="en-GB" dirty="0" smtClean="0"/>
          </a:p>
        </p:txBody>
      </p:sp>
    </p:spTree>
    <p:extLst>
      <p:ext uri="{BB962C8B-B14F-4D97-AF65-F5344CB8AC3E}">
        <p14:creationId xmlns:p14="http://schemas.microsoft.com/office/powerpoint/2010/main" val="77079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4315" y="278674"/>
            <a:ext cx="8709687" cy="6505303"/>
          </a:xfrm>
        </p:spPr>
        <p:txBody>
          <a:bodyPr/>
          <a:lstStyle/>
          <a:p>
            <a:r>
              <a:rPr lang="ro-RO" dirty="0" smtClean="0"/>
              <a:t>Polonia are 21 de munți care depășesc 2.000 de metri înălțime, toți în Tatra Înaltă. Tatra poloneză, care este alcătuită din Tatra Înaltă și Tatra Occidentală, reprezintă cel mai înalt grup de munți din Polonia și din Carpați. Cel mai înalt vârf al Poloniei este Rysy și are 2.499 de metri. Alte grupe de munți mari sunt: Beskizi (Babia Góra, 1.725 de metri), Karkonosze (Śnieżka, 1.602 de metri) și Bieszczady (Tarnica, 1.346 de metri).</a:t>
            </a:r>
          </a:p>
          <a:p>
            <a:r>
              <a:rPr lang="ro-RO" dirty="0" smtClean="0"/>
              <a:t>Punctul cel mai jos al Poloniei – 2 metri sub nivelul mării – se află în satul Raczki Elbląskie, în apropierea orașului Elbląg, la Delta Vistulei.</a:t>
            </a:r>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315" y="3357154"/>
            <a:ext cx="3284874" cy="26953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323" y="3357154"/>
            <a:ext cx="4790544" cy="2695303"/>
          </a:xfrm>
          <a:prstGeom prst="rect">
            <a:avLst/>
          </a:prstGeom>
        </p:spPr>
      </p:pic>
    </p:spTree>
    <p:extLst>
      <p:ext uri="{BB962C8B-B14F-4D97-AF65-F5344CB8AC3E}">
        <p14:creationId xmlns:p14="http://schemas.microsoft.com/office/powerpoint/2010/main" val="14380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256903"/>
            <a:ext cx="3570514" cy="2286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137" y="256903"/>
            <a:ext cx="3619228" cy="228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 y="3688296"/>
            <a:ext cx="3570514" cy="239028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6137" y="3688296"/>
            <a:ext cx="3619228" cy="2419447"/>
          </a:xfrm>
          <a:prstGeom prst="rect">
            <a:avLst/>
          </a:prstGeom>
        </p:spPr>
      </p:pic>
      <p:sp>
        <p:nvSpPr>
          <p:cNvPr id="7" name="Rectangle 6"/>
          <p:cNvSpPr/>
          <p:nvPr/>
        </p:nvSpPr>
        <p:spPr>
          <a:xfrm>
            <a:off x="426720" y="2928365"/>
            <a:ext cx="3570514" cy="37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Vârful Rysy</a:t>
            </a:r>
            <a:endParaRPr lang="ro-RO" dirty="0"/>
          </a:p>
        </p:txBody>
      </p:sp>
      <p:sp>
        <p:nvSpPr>
          <p:cNvPr id="8" name="Rectangle 7"/>
          <p:cNvSpPr/>
          <p:nvPr/>
        </p:nvSpPr>
        <p:spPr>
          <a:xfrm>
            <a:off x="5016137" y="2928365"/>
            <a:ext cx="3619228" cy="37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Babia Góra</a:t>
            </a:r>
          </a:p>
        </p:txBody>
      </p:sp>
      <p:sp>
        <p:nvSpPr>
          <p:cNvPr id="9" name="Rectangle 8"/>
          <p:cNvSpPr/>
          <p:nvPr/>
        </p:nvSpPr>
        <p:spPr>
          <a:xfrm>
            <a:off x="426720" y="6348549"/>
            <a:ext cx="3509554" cy="3309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Śnieżka</a:t>
            </a:r>
          </a:p>
        </p:txBody>
      </p:sp>
      <p:sp>
        <p:nvSpPr>
          <p:cNvPr id="10" name="Rectangle 9"/>
          <p:cNvSpPr/>
          <p:nvPr/>
        </p:nvSpPr>
        <p:spPr>
          <a:xfrm>
            <a:off x="5016137" y="6345161"/>
            <a:ext cx="3619228" cy="334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Tarnica</a:t>
            </a:r>
          </a:p>
        </p:txBody>
      </p:sp>
    </p:spTree>
    <p:extLst>
      <p:ext uri="{BB962C8B-B14F-4D97-AF65-F5344CB8AC3E}">
        <p14:creationId xmlns:p14="http://schemas.microsoft.com/office/powerpoint/2010/main" val="485600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91588"/>
            <a:ext cx="8596668" cy="548428"/>
          </a:xfrm>
        </p:spPr>
        <p:txBody>
          <a:bodyPr>
            <a:normAutofit fontScale="90000"/>
          </a:bodyPr>
          <a:lstStyle/>
          <a:p>
            <a:r>
              <a:rPr lang="ro-RO" dirty="0" smtClean="0"/>
              <a:t>Ape</a:t>
            </a:r>
            <a:endParaRPr lang="en-GB" dirty="0"/>
          </a:p>
        </p:txBody>
      </p:sp>
      <p:sp>
        <p:nvSpPr>
          <p:cNvPr id="3" name="Content Placeholder 2"/>
          <p:cNvSpPr>
            <a:spLocks noGrp="1"/>
          </p:cNvSpPr>
          <p:nvPr>
            <p:ph idx="1"/>
          </p:nvPr>
        </p:nvSpPr>
        <p:spPr>
          <a:xfrm>
            <a:off x="677334" y="888274"/>
            <a:ext cx="8596668" cy="5712823"/>
          </a:xfrm>
        </p:spPr>
        <p:txBody>
          <a:bodyPr/>
          <a:lstStyle/>
          <a:p>
            <a:r>
              <a:rPr lang="ro-RO" dirty="0" smtClean="0"/>
              <a:t>Cele mai lungi râuri ale Poloniei sunt: Vistula (</a:t>
            </a:r>
            <a:r>
              <a:rPr lang="en-GB" dirty="0" smtClean="0"/>
              <a:t>1.047 km</a:t>
            </a:r>
            <a:r>
              <a:rPr lang="ro-RO" dirty="0" smtClean="0"/>
              <a:t>)</a:t>
            </a:r>
            <a:r>
              <a:rPr lang="en-GB" dirty="0" smtClean="0"/>
              <a:t>, Oder </a:t>
            </a:r>
            <a:r>
              <a:rPr lang="ro-RO" dirty="0" smtClean="0"/>
              <a:t>(</a:t>
            </a:r>
            <a:r>
              <a:rPr lang="en-GB" dirty="0" smtClean="0"/>
              <a:t>854 km</a:t>
            </a:r>
            <a:r>
              <a:rPr lang="ro-RO" dirty="0" smtClean="0"/>
              <a:t>)</a:t>
            </a:r>
            <a:r>
              <a:rPr lang="en-GB" dirty="0" smtClean="0"/>
              <a:t> </a:t>
            </a:r>
            <a:r>
              <a:rPr lang="en-GB" dirty="0"/>
              <a:t>, Warta (808 km) </a:t>
            </a:r>
            <a:r>
              <a:rPr lang="ro-RO" dirty="0" smtClean="0"/>
              <a:t>și râul Bug </a:t>
            </a:r>
            <a:r>
              <a:rPr lang="en-GB" dirty="0" smtClean="0"/>
              <a:t>(</a:t>
            </a:r>
            <a:r>
              <a:rPr lang="en-GB" dirty="0"/>
              <a:t>772 km).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49" y="1744763"/>
            <a:ext cx="3275295" cy="20608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665" y="1744763"/>
            <a:ext cx="3275295" cy="206088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49" y="4331597"/>
            <a:ext cx="3275295" cy="206088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9665" y="4331597"/>
            <a:ext cx="3275295" cy="2060884"/>
          </a:xfrm>
          <a:prstGeom prst="rect">
            <a:avLst/>
          </a:prstGeom>
        </p:spPr>
      </p:pic>
      <p:sp>
        <p:nvSpPr>
          <p:cNvPr id="10" name="Right Arrow 9"/>
          <p:cNvSpPr/>
          <p:nvPr/>
        </p:nvSpPr>
        <p:spPr>
          <a:xfrm>
            <a:off x="4815405" y="2775205"/>
            <a:ext cx="1114260" cy="7228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Oder</a:t>
            </a:r>
            <a:endParaRPr lang="en-GB" dirty="0"/>
          </a:p>
        </p:txBody>
      </p:sp>
      <p:sp>
        <p:nvSpPr>
          <p:cNvPr id="11" name="Left Arrow 10"/>
          <p:cNvSpPr/>
          <p:nvPr/>
        </p:nvSpPr>
        <p:spPr>
          <a:xfrm>
            <a:off x="3701144" y="2413798"/>
            <a:ext cx="1114260" cy="7228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Vistula</a:t>
            </a:r>
            <a:endParaRPr lang="en-GB" dirty="0"/>
          </a:p>
        </p:txBody>
      </p:sp>
      <p:sp>
        <p:nvSpPr>
          <p:cNvPr id="12" name="Left Arrow 11"/>
          <p:cNvSpPr/>
          <p:nvPr/>
        </p:nvSpPr>
        <p:spPr>
          <a:xfrm>
            <a:off x="3701144" y="5013696"/>
            <a:ext cx="1114259" cy="6966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Warta</a:t>
            </a:r>
            <a:endParaRPr lang="en-GB" dirty="0"/>
          </a:p>
        </p:txBody>
      </p:sp>
      <p:sp>
        <p:nvSpPr>
          <p:cNvPr id="13" name="Right Arrow 12"/>
          <p:cNvSpPr/>
          <p:nvPr/>
        </p:nvSpPr>
        <p:spPr>
          <a:xfrm>
            <a:off x="4815405" y="5362039"/>
            <a:ext cx="1114260" cy="6966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Bug</a:t>
            </a:r>
            <a:endParaRPr lang="en-GB" dirty="0"/>
          </a:p>
        </p:txBody>
      </p:sp>
    </p:spTree>
    <p:extLst>
      <p:ext uri="{BB962C8B-B14F-4D97-AF65-F5344CB8AC3E}">
        <p14:creationId xmlns:p14="http://schemas.microsoft.com/office/powerpoint/2010/main" val="287324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9" y="165463"/>
            <a:ext cx="8838573" cy="775063"/>
          </a:xfrm>
        </p:spPr>
        <p:txBody>
          <a:bodyPr/>
          <a:lstStyle/>
          <a:p>
            <a:r>
              <a:rPr lang="ro-RO" dirty="0" smtClean="0"/>
              <a:t>Cu aproape 10.000 de corpuri de apă acoperind mai mult de un hectar, Polonia este unul dintre statele cu cele mai numeroase lacuri din Europa.</a:t>
            </a:r>
            <a:endParaRPr lang="ro-RO"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30" y="940526"/>
            <a:ext cx="3673941" cy="22071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849" y="940526"/>
            <a:ext cx="3673941" cy="22071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29" y="4096947"/>
            <a:ext cx="3673941" cy="220718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849" y="4096947"/>
            <a:ext cx="3673941" cy="2207187"/>
          </a:xfrm>
          <a:prstGeom prst="rect">
            <a:avLst/>
          </a:prstGeom>
        </p:spPr>
      </p:pic>
      <p:sp>
        <p:nvSpPr>
          <p:cNvPr id="8" name="Rectangle 7"/>
          <p:cNvSpPr/>
          <p:nvPr/>
        </p:nvSpPr>
        <p:spPr>
          <a:xfrm>
            <a:off x="539930" y="3271696"/>
            <a:ext cx="3673942" cy="34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dirty="0" smtClean="0"/>
              <a:t>		Lacul </a:t>
            </a:r>
            <a:r>
              <a:rPr lang="ro-RO" dirty="0"/>
              <a:t>Śniardwy</a:t>
            </a:r>
            <a:endParaRPr lang="en-GB" dirty="0"/>
          </a:p>
        </p:txBody>
      </p:sp>
      <p:sp>
        <p:nvSpPr>
          <p:cNvPr id="9" name="Rectangle 8"/>
          <p:cNvSpPr/>
          <p:nvPr/>
        </p:nvSpPr>
        <p:spPr>
          <a:xfrm>
            <a:off x="5233849" y="3271696"/>
            <a:ext cx="3673942" cy="34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Lacul M</a:t>
            </a:r>
            <a:r>
              <a:rPr lang="ro-RO" dirty="0" smtClean="0"/>
              <a:t>amry </a:t>
            </a:r>
            <a:endParaRPr lang="en-GB" dirty="0"/>
          </a:p>
        </p:txBody>
      </p:sp>
      <p:sp>
        <p:nvSpPr>
          <p:cNvPr id="10" name="Rectangle 9"/>
          <p:cNvSpPr/>
          <p:nvPr/>
        </p:nvSpPr>
        <p:spPr>
          <a:xfrm>
            <a:off x="539929" y="6435093"/>
            <a:ext cx="3673941" cy="332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Lacul Łebsko</a:t>
            </a:r>
            <a:endParaRPr lang="en-GB" dirty="0"/>
          </a:p>
        </p:txBody>
      </p:sp>
      <p:sp>
        <p:nvSpPr>
          <p:cNvPr id="11" name="Rectangle 10"/>
          <p:cNvSpPr/>
          <p:nvPr/>
        </p:nvSpPr>
        <p:spPr>
          <a:xfrm>
            <a:off x="5233848" y="6432145"/>
            <a:ext cx="3673941" cy="33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a:t>Lacul </a:t>
            </a:r>
            <a:r>
              <a:rPr lang="ro-RO" dirty="0" smtClean="0"/>
              <a:t>Dąbie</a:t>
            </a:r>
            <a:endParaRPr lang="en-GB" dirty="0"/>
          </a:p>
        </p:txBody>
      </p:sp>
    </p:spTree>
    <p:extLst>
      <p:ext uri="{BB962C8B-B14F-4D97-AF65-F5344CB8AC3E}">
        <p14:creationId xmlns:p14="http://schemas.microsoft.com/office/powerpoint/2010/main" val="211952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2218" y="128724"/>
            <a:ext cx="8864699" cy="1323702"/>
          </a:xfrm>
        </p:spPr>
        <p:txBody>
          <a:bodyPr>
            <a:normAutofit fontScale="92500" lnSpcReduction="10000"/>
          </a:bodyPr>
          <a:lstStyle/>
          <a:p>
            <a:r>
              <a:rPr lang="ro-RO" dirty="0" smtClean="0"/>
              <a:t>Coasta poloneză a Mării Baltice are 528 de kilometri și se extinde de la Świnoujście pe insulele Usedom și Wolin la vest, la Krynica Morska pe Peninsula Vistuleană. În cea mai mare parte, Polonia are o linie de coastă netedă, formată prin mișcarea continuă a nisipului datorită </a:t>
            </a:r>
            <a:r>
              <a:rPr lang="ro-RO" dirty="0"/>
              <a:t>vânturilor. Cele mai lungi peninsule sunt Peninsula Hel și Peninsula Vistuleană.</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7127" y="2002972"/>
            <a:ext cx="4754880" cy="3866605"/>
          </a:xfrm>
          <a:prstGeom prst="rect">
            <a:avLst/>
          </a:prstGeom>
        </p:spPr>
      </p:pic>
      <p:sp>
        <p:nvSpPr>
          <p:cNvPr id="5" name="Rectangle 4"/>
          <p:cNvSpPr/>
          <p:nvPr/>
        </p:nvSpPr>
        <p:spPr>
          <a:xfrm>
            <a:off x="2377127" y="6198054"/>
            <a:ext cx="4754880" cy="44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dirty="0" smtClean="0"/>
              <a:t>Peninsula Hel</a:t>
            </a:r>
            <a:endParaRPr lang="en-GB" dirty="0"/>
          </a:p>
        </p:txBody>
      </p:sp>
    </p:spTree>
    <p:extLst>
      <p:ext uri="{BB962C8B-B14F-4D97-AF65-F5344CB8AC3E}">
        <p14:creationId xmlns:p14="http://schemas.microsoft.com/office/powerpoint/2010/main" val="1900402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87383"/>
            <a:ext cx="8596668" cy="600891"/>
          </a:xfrm>
        </p:spPr>
        <p:txBody>
          <a:bodyPr>
            <a:normAutofit fontScale="90000"/>
          </a:bodyPr>
          <a:lstStyle/>
          <a:p>
            <a:r>
              <a:rPr lang="ro-RO" b="1" dirty="0" smtClean="0"/>
              <a:t>Climă</a:t>
            </a:r>
            <a:r>
              <a:rPr lang="en-GB" b="1" dirty="0"/>
              <a:t/>
            </a:r>
            <a:br>
              <a:rPr lang="en-GB" b="1" dirty="0"/>
            </a:br>
            <a:endParaRPr lang="en-GB" dirty="0"/>
          </a:p>
        </p:txBody>
      </p:sp>
      <p:sp>
        <p:nvSpPr>
          <p:cNvPr id="3" name="Content Placeholder 2"/>
          <p:cNvSpPr>
            <a:spLocks noGrp="1"/>
          </p:cNvSpPr>
          <p:nvPr>
            <p:ph idx="1"/>
          </p:nvPr>
        </p:nvSpPr>
        <p:spPr>
          <a:xfrm>
            <a:off x="692817" y="1036319"/>
            <a:ext cx="8596668" cy="5408023"/>
          </a:xfrm>
        </p:spPr>
        <p:txBody>
          <a:bodyPr/>
          <a:lstStyle/>
          <a:p>
            <a:r>
              <a:rPr lang="ro-RO" dirty="0" smtClean="0"/>
              <a:t>Polonia are o climă moderată, caldă tranzitivă cu temperaturile din sud atingând valori mai înalte decât în nord. Vara, o temperatură medie este de 17 °C pe coastă și de 18,3 °C în voievodatul Silezia Inferioară. Iarna, temperaturile medii sunt între 0 °C în Świnoujście și -7 °C în Suwałki. Precipitațiile sunt intense pe întregul an, dar, în special în estul țării, iarna este mai secetoasă decât vara</a:t>
            </a:r>
            <a:r>
              <a:rPr lang="en-GB" dirty="0" smtClean="0"/>
              <a:t>.</a:t>
            </a:r>
            <a:endParaRPr lang="ro-RO" dirty="0" smtClean="0"/>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410" y="3138246"/>
            <a:ext cx="5253172" cy="3454141"/>
          </a:xfrm>
          <a:prstGeom prst="rect">
            <a:avLst/>
          </a:prstGeom>
        </p:spPr>
      </p:pic>
    </p:spTree>
    <p:extLst>
      <p:ext uri="{BB962C8B-B14F-4D97-AF65-F5344CB8AC3E}">
        <p14:creationId xmlns:p14="http://schemas.microsoft.com/office/powerpoint/2010/main" val="190276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69966"/>
            <a:ext cx="8596668" cy="705394"/>
          </a:xfrm>
        </p:spPr>
        <p:txBody>
          <a:bodyPr/>
          <a:lstStyle/>
          <a:p>
            <a:r>
              <a:rPr lang="ro-RO" dirty="0" smtClean="0"/>
              <a:t>Vegetație, faună, soluri</a:t>
            </a:r>
            <a:endParaRPr lang="en-GB" dirty="0"/>
          </a:p>
        </p:txBody>
      </p:sp>
      <p:sp>
        <p:nvSpPr>
          <p:cNvPr id="3" name="Content Placeholder 2"/>
          <p:cNvSpPr>
            <a:spLocks noGrp="1"/>
          </p:cNvSpPr>
          <p:nvPr>
            <p:ph idx="1"/>
          </p:nvPr>
        </p:nvSpPr>
        <p:spPr>
          <a:xfrm>
            <a:off x="677334" y="1072019"/>
            <a:ext cx="8596668" cy="1749558"/>
          </a:xfrm>
        </p:spPr>
        <p:txBody>
          <a:bodyPr/>
          <a:lstStyle/>
          <a:p>
            <a:r>
              <a:rPr lang="it-IT" dirty="0" smtClean="0"/>
              <a:t>P</a:t>
            </a:r>
            <a:r>
              <a:rPr lang="ro-RO" dirty="0"/>
              <a:t>ă</a:t>
            </a:r>
            <a:r>
              <a:rPr lang="it-IT" dirty="0" smtClean="0"/>
              <a:t>durile acoper</a:t>
            </a:r>
            <a:r>
              <a:rPr lang="ro-RO" dirty="0" smtClean="0"/>
              <a:t>ă</a:t>
            </a:r>
            <a:r>
              <a:rPr lang="it-IT" dirty="0" smtClean="0"/>
              <a:t> </a:t>
            </a:r>
            <a:r>
              <a:rPr lang="it-IT" dirty="0"/>
              <a:t>aproape un sfert din Polonia </a:t>
            </a:r>
            <a:r>
              <a:rPr lang="ro-RO" dirty="0" smtClean="0"/>
              <a:t>ș</a:t>
            </a:r>
            <a:r>
              <a:rPr lang="it-IT" dirty="0" smtClean="0"/>
              <a:t>i </a:t>
            </a:r>
            <a:r>
              <a:rPr lang="it-IT" dirty="0"/>
              <a:t>sunt </a:t>
            </a:r>
            <a:r>
              <a:rPr lang="ro-RO" dirty="0"/>
              <a:t>î</a:t>
            </a:r>
            <a:r>
              <a:rPr lang="it-IT" dirty="0" smtClean="0"/>
              <a:t>n </a:t>
            </a:r>
            <a:r>
              <a:rPr lang="it-IT" dirty="0"/>
              <a:t>general </a:t>
            </a:r>
            <a:r>
              <a:rPr lang="it-IT" dirty="0" smtClean="0"/>
              <a:t>p</a:t>
            </a:r>
            <a:r>
              <a:rPr lang="ro-RO" dirty="0" smtClean="0"/>
              <a:t>ă</a:t>
            </a:r>
            <a:r>
              <a:rPr lang="it-IT" dirty="0" smtClean="0"/>
              <a:t>duri </a:t>
            </a:r>
            <a:r>
              <a:rPr lang="it-IT" dirty="0"/>
              <a:t>de pin </a:t>
            </a:r>
            <a:r>
              <a:rPr lang="ro-RO" dirty="0" smtClean="0"/>
              <a:t>ș</a:t>
            </a:r>
            <a:r>
              <a:rPr lang="it-IT" dirty="0" smtClean="0"/>
              <a:t>i </a:t>
            </a:r>
            <a:r>
              <a:rPr lang="it-IT" dirty="0"/>
              <a:t>conifere. </a:t>
            </a:r>
            <a:r>
              <a:rPr lang="it-IT" dirty="0" smtClean="0"/>
              <a:t>C</a:t>
            </a:r>
            <a:r>
              <a:rPr lang="ro-RO" dirty="0" smtClean="0"/>
              <a:t>â</a:t>
            </a:r>
            <a:r>
              <a:rPr lang="it-IT" dirty="0" smtClean="0"/>
              <a:t>teva p</a:t>
            </a:r>
            <a:r>
              <a:rPr lang="ro-RO" dirty="0" smtClean="0"/>
              <a:t>ă</a:t>
            </a:r>
            <a:r>
              <a:rPr lang="it-IT" dirty="0" smtClean="0"/>
              <a:t>duri </a:t>
            </a:r>
            <a:r>
              <a:rPr lang="it-IT" dirty="0"/>
              <a:t>din </a:t>
            </a:r>
            <a:r>
              <a:rPr lang="it-IT" dirty="0" smtClean="0"/>
              <a:t>nord</a:t>
            </a:r>
            <a:r>
              <a:rPr lang="ro-RO" dirty="0" smtClean="0"/>
              <a:t>-</a:t>
            </a:r>
            <a:r>
              <a:rPr lang="it-IT" dirty="0" smtClean="0"/>
              <a:t>est con</a:t>
            </a:r>
            <a:r>
              <a:rPr lang="ro-RO" dirty="0" smtClean="0"/>
              <a:t>ț</a:t>
            </a:r>
            <a:r>
              <a:rPr lang="it-IT" dirty="0" smtClean="0"/>
              <a:t>in </a:t>
            </a:r>
            <a:r>
              <a:rPr lang="it-IT" dirty="0"/>
              <a:t>specii vechi </a:t>
            </a:r>
            <a:r>
              <a:rPr lang="ro-RO" dirty="0" smtClean="0"/>
              <a:t>ș</a:t>
            </a:r>
            <a:r>
              <a:rPr lang="it-IT" dirty="0" smtClean="0"/>
              <a:t>i </a:t>
            </a:r>
            <a:r>
              <a:rPr lang="it-IT" dirty="0"/>
              <a:t>rare precum </a:t>
            </a:r>
            <a:r>
              <a:rPr lang="it-IT" dirty="0" smtClean="0"/>
              <a:t>mesteac</a:t>
            </a:r>
            <a:r>
              <a:rPr lang="ro-RO" dirty="0" smtClean="0"/>
              <a:t>ă</a:t>
            </a:r>
            <a:r>
              <a:rPr lang="it-IT" dirty="0" smtClean="0"/>
              <a:t>nul </a:t>
            </a:r>
            <a:r>
              <a:rPr lang="it-IT" dirty="0"/>
              <a:t>pitic, ce nu se mai </a:t>
            </a:r>
            <a:r>
              <a:rPr lang="it-IT" dirty="0" smtClean="0"/>
              <a:t>g</a:t>
            </a:r>
            <a:r>
              <a:rPr lang="ro-RO" dirty="0" smtClean="0"/>
              <a:t>ă</a:t>
            </a:r>
            <a:r>
              <a:rPr lang="it-IT" dirty="0" smtClean="0"/>
              <a:t>se</a:t>
            </a:r>
            <a:r>
              <a:rPr lang="ro-RO" dirty="0"/>
              <a:t>ș</a:t>
            </a:r>
            <a:r>
              <a:rPr lang="it-IT" dirty="0" smtClean="0"/>
              <a:t>te </a:t>
            </a:r>
            <a:r>
              <a:rPr lang="ro-RO" dirty="0"/>
              <a:t>î</a:t>
            </a:r>
            <a:r>
              <a:rPr lang="it-IT" dirty="0" smtClean="0"/>
              <a:t>n alt</a:t>
            </a:r>
            <a:r>
              <a:rPr lang="ro-RO" dirty="0" smtClean="0"/>
              <a:t>ă</a:t>
            </a:r>
            <a:r>
              <a:rPr lang="it-IT" dirty="0" smtClean="0"/>
              <a:t> zon</a:t>
            </a:r>
            <a:r>
              <a:rPr lang="ro-RO" dirty="0" smtClean="0"/>
              <a:t>ă</a:t>
            </a:r>
            <a:r>
              <a:rPr lang="it-IT" dirty="0" smtClean="0"/>
              <a:t> </a:t>
            </a:r>
            <a:r>
              <a:rPr lang="it-IT" dirty="0"/>
              <a:t>a Europei</a:t>
            </a:r>
            <a:r>
              <a:rPr lang="it-IT" dirty="0" smtClean="0"/>
              <a:t>.</a:t>
            </a:r>
            <a:endParaRPr lang="ro-RO" dirty="0" smtClean="0"/>
          </a:p>
          <a:p>
            <a:r>
              <a:rPr lang="ro-RO" dirty="0" smtClean="0"/>
              <a:t>Fauna nu este foarte variată</a:t>
            </a:r>
            <a:r>
              <a:rPr lang="en-GB" dirty="0" smtClean="0"/>
              <a:t>.</a:t>
            </a:r>
            <a:endParaRPr lang="ro-RO" dirty="0" smtClean="0"/>
          </a:p>
          <a:p>
            <a:r>
              <a:rPr lang="ro-RO" dirty="0" smtClean="0"/>
              <a:t>Solurile podzolice sunt predominante.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396" y="2987041"/>
            <a:ext cx="4467497" cy="2899953"/>
          </a:xfrm>
          <a:prstGeom prst="rect">
            <a:avLst/>
          </a:prstGeom>
        </p:spPr>
      </p:pic>
      <p:sp>
        <p:nvSpPr>
          <p:cNvPr id="6" name="Rectangle 5"/>
          <p:cNvSpPr/>
          <p:nvPr/>
        </p:nvSpPr>
        <p:spPr>
          <a:xfrm>
            <a:off x="3986931" y="6209212"/>
            <a:ext cx="1977473" cy="431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t>Pădurea strâmbă</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792" y="2821577"/>
            <a:ext cx="2343357" cy="3065417"/>
          </a:xfrm>
          <a:prstGeom prst="rect">
            <a:avLst/>
          </a:prstGeom>
        </p:spPr>
      </p:pic>
    </p:spTree>
    <p:extLst>
      <p:ext uri="{BB962C8B-B14F-4D97-AF65-F5344CB8AC3E}">
        <p14:creationId xmlns:p14="http://schemas.microsoft.com/office/powerpoint/2010/main" val="559010822"/>
      </p:ext>
    </p:extLst>
  </p:cSld>
  <p:clrMapOvr>
    <a:masterClrMapping/>
  </p:clrMapOvr>
</p:sld>
</file>

<file path=ppt/theme/theme1.xml><?xml version="1.0" encoding="utf-8"?>
<a:theme xmlns:a="http://schemas.openxmlformats.org/drawingml/2006/main" name="Facet">
  <a:themeElements>
    <a:clrScheme name="Custom 2">
      <a:dk1>
        <a:sysClr val="windowText" lastClr="000000"/>
      </a:dk1>
      <a:lt1>
        <a:sysClr val="window" lastClr="FFFFFF"/>
      </a:lt1>
      <a:dk2>
        <a:srgbClr val="2C3C43"/>
      </a:dk2>
      <a:lt2>
        <a:srgbClr val="EBEBEB"/>
      </a:lt2>
      <a:accent1>
        <a:srgbClr val="F12643"/>
      </a:accent1>
      <a:accent2>
        <a:srgbClr val="FF0000"/>
      </a:accent2>
      <a:accent3>
        <a:srgbClr val="E65331"/>
      </a:accent3>
      <a:accent4>
        <a:srgbClr val="F12643"/>
      </a:accent4>
      <a:accent5>
        <a:srgbClr val="B00A22"/>
      </a:accent5>
      <a:accent6>
        <a:srgbClr val="FBCBD2"/>
      </a:accent6>
      <a:hlink>
        <a:srgbClr val="EF5285"/>
      </a:hlink>
      <a:folHlink>
        <a:srgbClr val="F77F9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Facet</Template>
  <TotalTime>313</TotalTime>
  <Words>1145</Words>
  <Application>Microsoft Office PowerPoint</Application>
  <PresentationFormat>Widescreen</PresentationFormat>
  <Paragraphs>72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Trebuchet MS</vt:lpstr>
      <vt:lpstr>Wingdings 3</vt:lpstr>
      <vt:lpstr>Facet</vt:lpstr>
      <vt:lpstr>POLONIA</vt:lpstr>
      <vt:lpstr>PowerPoint Presentation</vt:lpstr>
      <vt:lpstr>PowerPoint Presentation</vt:lpstr>
      <vt:lpstr>PowerPoint Presentation</vt:lpstr>
      <vt:lpstr>Ape</vt:lpstr>
      <vt:lpstr>PowerPoint Presentation</vt:lpstr>
      <vt:lpstr>PowerPoint Presentation</vt:lpstr>
      <vt:lpstr>Climă </vt:lpstr>
      <vt:lpstr>Vegetație, faună, soluri</vt:lpstr>
      <vt:lpstr>PowerPoint Presentation</vt:lpstr>
      <vt:lpstr>PowerPoint Presentation</vt:lpstr>
      <vt:lpstr>Populația </vt:lpstr>
      <vt:lpstr>Orașe</vt:lpstr>
      <vt:lpstr>PowerPoint Presentation</vt:lpstr>
      <vt:lpstr>Economie</vt:lpstr>
      <vt:lpstr>PowerPoint Presentation</vt:lpstr>
      <vt:lpstr>Turism</vt:lpstr>
      <vt:lpstr>PowerPoint Presentation</vt:lpstr>
      <vt:lpstr>Transport</vt:lpstr>
      <vt:lpstr>PowerPoint Presentation</vt:lpstr>
      <vt:lpstr>Bibliografie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POLONIA</dc:title>
  <dc:creator>Aura</dc:creator>
  <cp:lastModifiedBy>Aura</cp:lastModifiedBy>
  <cp:revision>32</cp:revision>
  <dcterms:created xsi:type="dcterms:W3CDTF">2023-04-26T17:54:56Z</dcterms:created>
  <dcterms:modified xsi:type="dcterms:W3CDTF">2023-04-27T15:11:47Z</dcterms:modified>
</cp:coreProperties>
</file>