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BD014-F0E8-4DC7-9E23-77E8E462DA2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7DED2-E16F-42BC-972A-7AC48AB61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54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7DED2-E16F-42BC-972A-7AC48AB61E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2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E636C-72D6-1569-8446-2E1134261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27E115-A67C-050C-A4E4-D33C5A6CA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8695F-98BA-4446-A4C8-9CA8B6A7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618D-EF28-4900-9E70-078DAE36FAF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D70BE-77BD-E864-A7D4-5A0DC26C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78992-9740-8414-9F80-7EDFEE445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16035-592F-4FF0-BB45-957AA8831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1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8D7AE-4415-D10A-5A62-64952C872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B929A5-8D32-0A54-113C-F93826BE7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55FCB-8024-8633-F2B7-4792207BD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618D-EF28-4900-9E70-078DAE36FAF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9E868-114D-5463-0E17-8222F065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07435-2320-A298-FE71-03AB6489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16035-592F-4FF0-BB45-957AA8831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0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B893FA-3D9E-722B-CF75-45CE6896ED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21C388-A603-FD3B-2FC8-1CA5BEA95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7A267-9E4A-D9F4-2A8F-F49C9517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618D-EF28-4900-9E70-078DAE36FAF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1A07E-4DE3-35D0-3C77-816CF32CF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34CE5-1EA7-98B1-52CF-41AB19BF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16035-592F-4FF0-BB45-957AA8831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5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5D95-4326-74EF-B6DE-8BD61EC6D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C2BED-2332-A5F5-AA2B-0ED3B3CF3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72D61-6639-0B8C-4E81-B0DD279D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618D-EF28-4900-9E70-078DAE36FAF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9D164-8846-8AA9-93E3-4857500FC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7117D-04E2-CFA5-4B8C-22841C873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16035-592F-4FF0-BB45-957AA8831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1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C1FA-2C83-2ADE-776A-A039378A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4BE9D-3997-ECAD-0ADD-E1805818A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6261A-E696-29AC-AF8D-B39B5DB69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618D-EF28-4900-9E70-078DAE36FAF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6DC90-8E7D-BACF-448B-1B56804DB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68D54-AB5A-0F0E-068A-D9A61709D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16035-592F-4FF0-BB45-957AA8831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7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B23CC-4F93-2F0E-9046-0EFDB2FD9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DE2B8-BB3D-A6AF-ECF1-41ECE4BE8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91001-5900-3188-261F-F25869BBF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19602-2EDD-3053-0426-3BEF39E77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618D-EF28-4900-9E70-078DAE36FAF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767F9-AEB2-338D-0CB8-D56BDDD0A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3E881-72D8-D8BB-07D4-79E86A5A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16035-592F-4FF0-BB45-957AA8831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6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772CA-733B-25B3-3FE4-F99DBB60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02917-B439-FBBA-F055-3941C4943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AF002-AF8B-3878-973C-9C9E874A3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A29E1-B05F-48F0-3994-119697ACD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A415BA-CF77-0FE7-F103-406D822F3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8A784B-B7B9-C636-A71B-84A33698E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618D-EF28-4900-9E70-078DAE36FAF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5D969F-223B-53FD-E3EA-7A55AC0A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2558DC-7109-B441-D24A-63242FC9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16035-592F-4FF0-BB45-957AA8831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6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212D-2DB7-31B4-5FE5-FEF8671C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EFA70-FA6E-4885-810B-6E0AB7B5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618D-EF28-4900-9E70-078DAE36FAF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E6CBC-5871-98D7-82FB-B070E459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BA5F0-6D19-B5F1-6F43-699ABE85F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16035-592F-4FF0-BB45-957AA8831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1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5CB3E-CFB3-46BD-02BE-785FDF7C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618D-EF28-4900-9E70-078DAE36FAF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DF7AD-5993-2BC1-41C7-498C05EE8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3F29E-174C-72C9-2A20-29F91659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16035-592F-4FF0-BB45-957AA8831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1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A7CA8-4D9A-E9AE-3F95-7A8821C4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A2484-52DB-CE35-F4E3-10F397E65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2BDF1-1F19-633B-3BD7-19B9625F5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58E6C-751F-4D14-D95A-CC8C364A6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618D-EF28-4900-9E70-078DAE36FAF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1E40F-ABEF-982E-01D4-81217BB9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D3524-5648-C949-1ADA-01C57CD47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16035-592F-4FF0-BB45-957AA8831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6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5815-A071-0554-23DC-7CA6B64E1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7160B-CCEA-18F3-D2E8-7D6A421B40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EE2F4-9F16-F288-3172-70906429E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88FB7-8B1F-7312-7544-08161978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618D-EF28-4900-9E70-078DAE36FAF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2FB0A-F754-018E-9329-4BCCF11D3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31616-80BA-97EE-9F9E-365CB4A4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16035-592F-4FF0-BB45-957AA8831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63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626CA-89D0-3DF5-F9F4-821F203B6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4A3DE-DFCB-3422-58FC-0BE0BC370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03958-FF88-7BD0-E900-C08B101A1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4618D-EF28-4900-9E70-078DAE36FAF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CC6E7-7CC1-3F17-5FDB-F7242B64E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FFB2D-F1AD-F588-52C9-69E1A7780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16035-592F-4FF0-BB45-957AA8831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1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o.wikipedia.org/wiki/Luxembur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o.wikipedia.org/wiki/Economi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o.wikipedia.org/w/index.php?title=Financiar&amp;action=edit&amp;redlink=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ro.wikipedia.org/wiki/O%C8%9Be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ro.wikipedia.org/w/index.php?title=Oesling&amp;action=edit&amp;redlink=1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o.wikipedia.org/wiki/R%C3%A2ul_Sauer,_Mosela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ro.wikipedia.org/wiki/R%C3%A2ul_Mosel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o.wikipedia.org/w/index.php?title=Petrusse&amp;action=edit&amp;redlink=1" TargetMode="External"/><Relationship Id="rId5" Type="http://schemas.openxmlformats.org/officeDocument/2006/relationships/hyperlink" Target="https://ro.wikipedia.org/wiki/Alzette" TargetMode="External"/><Relationship Id="rId4" Type="http://schemas.openxmlformats.org/officeDocument/2006/relationships/hyperlink" Target="https://ro.wikipedia.org/w/index.php?title=Eisch&amp;action=edit&amp;redlink=1" TargetMode="External"/><Relationship Id="rId9" Type="http://schemas.openxmlformats.org/officeDocument/2006/relationships/hyperlink" Target="https://ro.wikipedia.org/wiki/Ou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nimalia.bio/luxembourg-animal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7D28B9-A479-D5C8-C916-831FC1AF4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658" y="-168409"/>
            <a:ext cx="12270658" cy="7148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2C5A95-EE30-3F8B-DF81-3F0ECB6F80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LUXEMBURG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E96DE-C8DD-A219-A56C-E617D8A76A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Suhan Nicoleta-Corina</a:t>
            </a:r>
          </a:p>
        </p:txBody>
      </p:sp>
    </p:spTree>
    <p:extLst>
      <p:ext uri="{BB962C8B-B14F-4D97-AF65-F5344CB8AC3E}">
        <p14:creationId xmlns:p14="http://schemas.microsoft.com/office/powerpoint/2010/main" val="3185674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69FF7B-B513-FF27-E9F8-203007A3A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74" y="0"/>
            <a:ext cx="10043651" cy="502182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B1CD2DA-55CB-979D-E1A2-B25B3603D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5021826"/>
            <a:ext cx="9144000" cy="1157748"/>
          </a:xfrm>
        </p:spPr>
        <p:txBody>
          <a:bodyPr>
            <a:no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</a:rPr>
              <a:t>Economia </a:t>
            </a:r>
            <a:r>
              <a:rPr lang="en-US" sz="2000" b="1" i="0" u="none" strike="noStrike" dirty="0" err="1">
                <a:effectLst/>
                <a:latin typeface="Arial" panose="020B0604020202020204" pitchFamily="34" charset="0"/>
                <a:hlinkClick r:id="rId3" tooltip="Luxembur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Luxemburgului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 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depinde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în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mare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parte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de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sistemul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bancar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și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de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industria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metalurgică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.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Luxemburghezii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se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bucură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de-al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doilea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cel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mai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mare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produs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intern brut pe cap de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locuitor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din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lume</a:t>
            </a:r>
            <a:r>
              <a:rPr lang="en-US" sz="2000" b="1" dirty="0">
                <a:latin typeface="Arial" panose="020B0604020202020204" pitchFamily="34" charset="0"/>
              </a:rPr>
              <a:t>.</a:t>
            </a:r>
            <a:r>
              <a:rPr lang="en-US" sz="2000" b="1" i="0" u="none" strike="noStrike" dirty="0">
                <a:effectLst/>
                <a:latin typeface="Arial" panose="020B0604020202020204" pitchFamily="34" charset="0"/>
                <a:hlinkClick r:id="rId4" tooltip="Econom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Economia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 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stabilă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,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puternică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a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Luxemburgului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,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prezintă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creștere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moderată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,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inflație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redusă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și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șomaj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</a:t>
            </a:r>
            <a:r>
              <a:rPr lang="en-US" sz="2000" b="1" i="0" dirty="0" err="1">
                <a:effectLst/>
                <a:latin typeface="Arial" panose="020B0604020202020204" pitchFamily="34" charset="0"/>
              </a:rPr>
              <a:t>redus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. 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22448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7ADF31-0553-47CC-9DE1-009BD1490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676"/>
            <a:ext cx="12192000" cy="819735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1A324-B898-5887-8029-B4BCBCA7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2766"/>
            <a:ext cx="10515600" cy="1500187"/>
          </a:xfrm>
        </p:spPr>
        <p:txBody>
          <a:bodyPr/>
          <a:lstStyle/>
          <a:p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Sectorul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industrial,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dominat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industria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siderurgică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a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devenit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tot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mai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diversificat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și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include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produse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chimice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cauciucuri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și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alte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produse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În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ultimele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decenii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creșterile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în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sectorul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Financiar — pagină inexistentă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financiar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au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compensat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declinul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 tooltip="Oț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oțelului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47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68D9F8-D5BF-566B-6C4B-0A57D2CAA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4008"/>
            <a:ext cx="12192000" cy="908500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68702-7ABF-7932-FA01-56D4156E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820" y="5260258"/>
            <a:ext cx="10963992" cy="180278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Luxemburg </a:t>
            </a:r>
            <a:r>
              <a:rPr lang="en-US" b="1" dirty="0" err="1">
                <a:solidFill>
                  <a:schemeClr val="tx1"/>
                </a:solidFill>
              </a:rPr>
              <a:t>este</a:t>
            </a:r>
            <a:r>
              <a:rPr lang="en-US" b="1" dirty="0">
                <a:solidFill>
                  <a:schemeClr val="tx1"/>
                </a:solidFill>
              </a:rPr>
              <a:t> prima </a:t>
            </a:r>
            <a:r>
              <a:rPr lang="en-US" b="1" dirty="0" err="1">
                <a:solidFill>
                  <a:schemeClr val="tx1"/>
                </a:solidFill>
              </a:rPr>
              <a:t>tara</a:t>
            </a:r>
            <a:r>
              <a:rPr lang="en-US" b="1" dirty="0">
                <a:solidFill>
                  <a:schemeClr val="tx1"/>
                </a:solidFill>
              </a:rPr>
              <a:t> din </a:t>
            </a:r>
            <a:r>
              <a:rPr lang="en-US" b="1" dirty="0" err="1">
                <a:solidFill>
                  <a:schemeClr val="tx1"/>
                </a:solidFill>
              </a:rPr>
              <a:t>lume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 care de la 1 </a:t>
            </a:r>
            <a:r>
              <a:rPr lang="en-US" b="1" dirty="0" err="1">
                <a:solidFill>
                  <a:schemeClr val="tx1"/>
                </a:solidFill>
              </a:rPr>
              <a:t>martie</a:t>
            </a:r>
            <a:r>
              <a:rPr lang="en-US" b="1" dirty="0">
                <a:solidFill>
                  <a:schemeClr val="tx1"/>
                </a:solidFill>
              </a:rPr>
              <a:t> 2020 </a:t>
            </a:r>
            <a:r>
              <a:rPr lang="en-US" b="1" dirty="0" err="1">
                <a:solidFill>
                  <a:schemeClr val="tx1"/>
                </a:solidFill>
              </a:rPr>
              <a:t>ofera</a:t>
            </a:r>
            <a:r>
              <a:rPr lang="en-US" b="1" dirty="0">
                <a:solidFill>
                  <a:schemeClr val="tx1"/>
                </a:solidFill>
              </a:rPr>
              <a:t> transport 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gratuit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tuturor</a:t>
            </a:r>
            <a:r>
              <a:rPr lang="en-US" b="1" dirty="0">
                <a:solidFill>
                  <a:schemeClr val="tx1"/>
                </a:solidFill>
              </a:rPr>
              <a:t>, de la </a:t>
            </a:r>
            <a:r>
              <a:rPr lang="en-US" b="1" dirty="0" err="1">
                <a:solidFill>
                  <a:schemeClr val="tx1"/>
                </a:solidFill>
              </a:rPr>
              <a:t>rezidenti</a:t>
            </a:r>
            <a:r>
              <a:rPr lang="en-US" b="1" dirty="0">
                <a:solidFill>
                  <a:schemeClr val="tx1"/>
                </a:solidFill>
              </a:rPr>
              <a:t> la </a:t>
            </a:r>
            <a:r>
              <a:rPr lang="en-US" b="1" dirty="0" err="1">
                <a:solidFill>
                  <a:schemeClr val="tx1"/>
                </a:solidFill>
              </a:rPr>
              <a:t>turisti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201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87FD2A-4F8D-5C63-3E84-ABE7EDF78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8" y="0"/>
            <a:ext cx="12192373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003F9A4-2F1B-4AC8-17C3-76CD27ACE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5342" y="524542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Aeroportul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oogle Sans"/>
              </a:rPr>
              <a:t>Luxembourg LUX 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03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2191DC-82E2-A9DD-8632-22C93429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8650"/>
            <a:ext cx="12192000" cy="81153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3F4CC03-92A1-A6C3-2EB5-A67AE208F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780" y="327895"/>
            <a:ext cx="7256207" cy="1677885"/>
          </a:xfrm>
        </p:spPr>
        <p:txBody>
          <a:bodyPr/>
          <a:lstStyle/>
          <a:p>
            <a:r>
              <a:rPr lang="en-US" sz="3200" b="1" i="0" dirty="0" err="1">
                <a:solidFill>
                  <a:schemeClr val="bg1"/>
                </a:solidFill>
                <a:effectLst/>
                <a:latin typeface="museo-sans-rounded"/>
              </a:rPr>
              <a:t>Catedrala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museo-sans-rounded"/>
              </a:rPr>
              <a:t> “Notre-Dame de Luxembourg”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latin typeface="museo-sans-rounded"/>
              </a:rPr>
              <a:t>     </a:t>
            </a:r>
            <a:r>
              <a:rPr lang="en-US" sz="1800" dirty="0" err="1">
                <a:solidFill>
                  <a:schemeClr val="bg1"/>
                </a:solidFill>
                <a:latin typeface="museo-sans-rounded"/>
              </a:rPr>
              <a:t>Luxemburgul</a:t>
            </a:r>
            <a:r>
              <a:rPr lang="en-US" sz="1800" dirty="0">
                <a:solidFill>
                  <a:schemeClr val="bg1"/>
                </a:solidFill>
                <a:latin typeface="museo-sans-rounded"/>
              </a:rPr>
              <a:t> e un stat secular, </a:t>
            </a:r>
            <a:r>
              <a:rPr lang="en-US" sz="1800" dirty="0" err="1">
                <a:solidFill>
                  <a:schemeClr val="bg1"/>
                </a:solidFill>
                <a:latin typeface="museo-sans-rounded"/>
              </a:rPr>
              <a:t>iar</a:t>
            </a:r>
            <a:r>
              <a:rPr lang="en-US" sz="1800" dirty="0">
                <a:solidFill>
                  <a:schemeClr val="bg1"/>
                </a:solidFill>
                <a:latin typeface="museo-sans-rounde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museo-sans-rounded"/>
              </a:rPr>
              <a:t>statisticiile</a:t>
            </a:r>
            <a:r>
              <a:rPr lang="en-US" sz="1800" dirty="0">
                <a:solidFill>
                  <a:schemeClr val="bg1"/>
                </a:solidFill>
                <a:latin typeface="museo-sans-rounde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museo-sans-rounded"/>
              </a:rPr>
              <a:t>sustin</a:t>
            </a:r>
            <a:r>
              <a:rPr lang="en-US" sz="1800" dirty="0">
                <a:solidFill>
                  <a:schemeClr val="bg1"/>
                </a:solidFill>
                <a:latin typeface="museo-sans-rounded"/>
              </a:rPr>
              <a:t> ca </a:t>
            </a:r>
            <a:r>
              <a:rPr lang="en-US" sz="1800" dirty="0" err="1">
                <a:solidFill>
                  <a:schemeClr val="bg1"/>
                </a:solidFill>
                <a:latin typeface="museo-sans-rounded"/>
              </a:rPr>
              <a:t>majoritatea</a:t>
            </a:r>
            <a:r>
              <a:rPr lang="en-US" sz="1800" dirty="0">
                <a:solidFill>
                  <a:schemeClr val="bg1"/>
                </a:solidFill>
                <a:latin typeface="museo-sans-rounded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museo-sans-rounded"/>
              </a:rPr>
              <a:t>cetatenilor</a:t>
            </a:r>
            <a:r>
              <a:rPr lang="en-US" sz="1800" dirty="0">
                <a:solidFill>
                  <a:schemeClr val="bg1"/>
                </a:solidFill>
                <a:latin typeface="museo-sans-rounded"/>
              </a:rPr>
              <a:t> sunt </a:t>
            </a:r>
            <a:r>
              <a:rPr lang="en-US" sz="1800" dirty="0" err="1">
                <a:solidFill>
                  <a:schemeClr val="bg1"/>
                </a:solidFill>
                <a:latin typeface="museo-sans-rounded"/>
              </a:rPr>
              <a:t>catolici</a:t>
            </a:r>
            <a:r>
              <a:rPr lang="en-US" sz="1800" dirty="0">
                <a:solidFill>
                  <a:schemeClr val="bg1"/>
                </a:solidFill>
                <a:latin typeface="museo-sans-rounded"/>
              </a:rPr>
              <a:t>.</a:t>
            </a:r>
            <a:endParaRPr lang="en-US" sz="1800" i="0" dirty="0">
              <a:solidFill>
                <a:schemeClr val="bg1"/>
              </a:solidFill>
              <a:effectLst/>
              <a:latin typeface="museo-sans-rounded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55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24FFA03-287C-2722-1E38-F084784F7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11174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 err="1"/>
              <a:t>Dezvoltarea</a:t>
            </a:r>
            <a:r>
              <a:rPr lang="en-US" sz="3600" dirty="0"/>
              <a:t> </a:t>
            </a:r>
            <a:r>
              <a:rPr lang="en-US" sz="3600" dirty="0" err="1"/>
              <a:t>si</a:t>
            </a:r>
            <a:r>
              <a:rPr lang="en-US" sz="3600" dirty="0"/>
              <a:t> </a:t>
            </a:r>
            <a:r>
              <a:rPr lang="en-US" sz="3600" dirty="0" err="1"/>
              <a:t>importanta</a:t>
            </a:r>
            <a:r>
              <a:rPr lang="en-US" sz="3600" dirty="0"/>
              <a:t> </a:t>
            </a:r>
            <a:r>
              <a:rPr lang="en-US" sz="3600" dirty="0" err="1"/>
              <a:t>turismului</a:t>
            </a:r>
            <a:r>
              <a:rPr lang="en-US" sz="3600" dirty="0"/>
              <a:t> de-a </a:t>
            </a:r>
            <a:r>
              <a:rPr lang="en-US" sz="3600" dirty="0" err="1"/>
              <a:t>lungul</a:t>
            </a:r>
            <a:r>
              <a:rPr lang="en-US" sz="3600" dirty="0"/>
              <a:t> </a:t>
            </a:r>
          </a:p>
          <a:p>
            <a:r>
              <a:rPr lang="en-US" sz="3600" dirty="0" err="1"/>
              <a:t>timpului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23C34-0BF2-6616-50C9-554D97A42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31" y="1969733"/>
            <a:ext cx="11705738" cy="264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91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3EA0AF-F3D3-A843-CDA5-40089EB0B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B01C9C1-FEBD-BECB-1DA3-A7AA3AEF6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55522" y="4838444"/>
            <a:ext cx="9144000" cy="1655762"/>
          </a:xfrm>
        </p:spPr>
        <p:txBody>
          <a:bodyPr>
            <a:normAutofit/>
          </a:bodyPr>
          <a:lstStyle/>
          <a:p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Turismul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Luxemburg 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este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componenta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importanta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economiei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nationale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reprezentand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8.3% din GDP in 2009.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In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</a:rPr>
              <a:t>domeniu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</a:rPr>
              <a:t>lucreaza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</a:rPr>
              <a:t>peste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25,000 de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oameni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sau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11.7% din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populatia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care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munceste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79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3-04-28 at 02.27.43">
            <a:hlinkClick r:id="" action="ppaction://media"/>
            <a:extLst>
              <a:ext uri="{FF2B5EF4-FFF2-40B4-BE49-F238E27FC236}">
                <a16:creationId xmlns:a16="http://schemas.microsoft.com/office/drawing/2014/main" id="{039E0CCA-56C4-B5F5-2A5E-471176D659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-747719"/>
            <a:ext cx="5705527" cy="760571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59CA3-5B11-0FEA-1AB2-8D61BCE3A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AFFBC-D9BA-FB79-14DD-5A89CFAF1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73" y="-1848012"/>
            <a:ext cx="5705527" cy="101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6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32ADDC-111B-7BA9-1D72-9D083C0AE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44"/>
          <a:stretch/>
        </p:blipFill>
        <p:spPr>
          <a:xfrm>
            <a:off x="5218935" y="0"/>
            <a:ext cx="6973066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91B85-0A42-69FF-4E16-9C339A8B1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77780" y="855407"/>
            <a:ext cx="4769669" cy="523424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POZITIA GEOGRAFICA</a:t>
            </a:r>
          </a:p>
          <a:p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VECINII: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-Germania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Belgia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Franta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D7F43-AA2B-1117-A434-46B71111D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31"/>
            <a:ext cx="5651107" cy="68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76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5C82C-8492-457C-EE58-CD7333C4B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8787" y="252296"/>
            <a:ext cx="5102942" cy="6223818"/>
          </a:xfrm>
        </p:spPr>
        <p:txBody>
          <a:bodyPr>
            <a:noAutofit/>
          </a:bodyPr>
          <a:lstStyle/>
          <a:p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Treimea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nordică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țării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cunoscută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sub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numele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n-US" altLang="en-US" sz="3200" b="1" i="0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 tooltip="Oesling — pagină inexistentă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Oesling</a:t>
            </a:r>
            <a:r>
              <a:rPr kumimoji="0" lang="en-US" altLang="en-US" sz="3200" b="0" i="0" u="none" strike="noStrike" cap="none" normalizeH="0" baseline="3000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dominată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dealuri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munți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mică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altitudine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Cele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două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treimi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sudice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ale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țării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sunt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denumite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Gutland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impartita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multe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subregiuni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relief variate.</a:t>
            </a:r>
            <a:endParaRPr lang="en-US" altLang="en-US" sz="32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9D248-914E-A0ED-4063-4FB34D18E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937" y="-206477"/>
            <a:ext cx="6058453" cy="71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81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814DF-C7BD-2349-CF96-1F2584F47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08" y="-320219"/>
            <a:ext cx="10946784" cy="717821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C82BA-4A9B-3B1A-D7BA-A7F04B6CD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7290" y="806245"/>
            <a:ext cx="3372465" cy="1724127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Climat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temperat</a:t>
            </a:r>
            <a:r>
              <a:rPr lang="en-US" b="1" dirty="0">
                <a:solidFill>
                  <a:schemeClr val="tx1"/>
                </a:solidFill>
              </a:rPr>
              <a:t> continental </a:t>
            </a:r>
          </a:p>
          <a:p>
            <a:r>
              <a:rPr lang="en-US" b="1" dirty="0">
                <a:solidFill>
                  <a:schemeClr val="tx1"/>
                </a:solidFill>
              </a:rPr>
              <a:t>Perfect de </a:t>
            </a:r>
            <a:r>
              <a:rPr lang="en-US" b="1" dirty="0" err="1">
                <a:solidFill>
                  <a:schemeClr val="tx1"/>
                </a:solidFill>
              </a:rPr>
              <a:t>vizitat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primavara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toamna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38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BB71D7-EABD-B43F-25D5-E69F8DA78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749" y="0"/>
            <a:ext cx="6862916" cy="6862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3DB4A6-F29E-15B3-5B7D-64CE0CA62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2955" y="0"/>
            <a:ext cx="5329084" cy="709360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A529F72-D04E-A676-C5CA-503518C8B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5768" y="629262"/>
            <a:ext cx="4060722" cy="2684208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Luxemburg are </a:t>
            </a:r>
            <a:r>
              <a:rPr lang="en-US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câteva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râuri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minore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, ca </a:t>
            </a:r>
            <a:r>
              <a:rPr lang="en-US" b="1" i="0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hlinkClick r:id="rId4" tooltip="Eisch — pagină inexistentă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Eisch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hlinkClick r:id="rId5" tooltip="Alzet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Alzette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și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hlinkClick r:id="rId6" tooltip="Petrusse — pagină inexistentă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Petrusse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dar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râul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principal </a:t>
            </a:r>
            <a:r>
              <a:rPr lang="en-US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este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hlinkClick r:id="rId7" tooltip="Râul Mose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Mosela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 cu </a:t>
            </a:r>
            <a:r>
              <a:rPr lang="en-US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afluenții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săi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strike="noStrike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hlinkClick r:id="rId8" tooltip="Râul Sauer, Mose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Sûre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și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strike="noStrike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hlinkClick r:id="rId9" tooltip="Ou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</a:t>
            </a:r>
            <a:r>
              <a:rPr lang="en-US" b="1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33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3D2EC-FCED-9AF7-C3DC-C56614706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393" y="-1014575"/>
            <a:ext cx="12614786" cy="927672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56DEF48-4D04-81F1-E544-5EC65E17F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3262" y="200077"/>
            <a:ext cx="9399639" cy="1655762"/>
          </a:xfrm>
        </p:spPr>
        <p:txBody>
          <a:bodyPr/>
          <a:lstStyle/>
          <a:p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În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nord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, se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întâlnesc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mulți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fagi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 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și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 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stejari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.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Stejarii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pot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crește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până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la 30-45m.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Ei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dau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cantități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mari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de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lemn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dur. De-a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lungul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malurilor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râurilor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, se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întâlnesc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specii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ca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arinul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negru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 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și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 </a:t>
            </a:r>
            <a:r>
              <a:rPr lang="en-US" b="0" i="0" dirty="0" err="1">
                <a:solidFill>
                  <a:schemeClr val="bg1"/>
                </a:solidFill>
                <a:effectLst/>
                <a:latin typeface="Google Sans"/>
              </a:rPr>
              <a:t>salcia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  <a:latin typeface="Google Sans"/>
              </a:rPr>
              <a:t>Fauna: </a:t>
            </a:r>
            <a:r>
              <a:rPr lang="en-US" dirty="0">
                <a:solidFill>
                  <a:schemeClr val="bg1"/>
                </a:solidFill>
                <a:latin typeface="Google Sans"/>
                <a:hlinkClick r:id="rId3"/>
              </a:rPr>
              <a:t>https://animalia.bio/luxembourg-animals</a:t>
            </a:r>
            <a:endParaRPr lang="en-US" dirty="0">
              <a:solidFill>
                <a:schemeClr val="bg1"/>
              </a:solidFill>
              <a:latin typeface="Google Sans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22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100EF8C-B9E9-9614-3420-AB372B2C6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0" y="3602038"/>
            <a:ext cx="2667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A6694-D1EE-4B22-F60D-A81F0D03A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26" y="43038"/>
            <a:ext cx="9540258" cy="67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40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2EA58A-937E-FF95-4848-3A3815F7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B65B834-5497-4109-B41D-C6FB6198C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4619" y="268903"/>
            <a:ext cx="6990736" cy="1655762"/>
          </a:xfrm>
        </p:spPr>
        <p:txBody>
          <a:bodyPr>
            <a:normAutofit/>
          </a:bodyPr>
          <a:lstStyle/>
          <a:p>
            <a:r>
              <a:rPr lang="en-US" sz="3200" dirty="0" err="1"/>
              <a:t>Luxemburgul</a:t>
            </a:r>
            <a:r>
              <a:rPr lang="en-US" sz="3200" dirty="0"/>
              <a:t> are o </a:t>
            </a:r>
            <a:r>
              <a:rPr lang="en-US" sz="3200" dirty="0" err="1"/>
              <a:t>suprafata</a:t>
            </a:r>
            <a:r>
              <a:rPr lang="en-US" sz="3200" dirty="0"/>
              <a:t> </a:t>
            </a:r>
            <a:r>
              <a:rPr lang="en-US" sz="3200" dirty="0" err="1"/>
              <a:t>asemanatoare</a:t>
            </a:r>
            <a:r>
              <a:rPr lang="en-US" sz="3200" dirty="0"/>
              <a:t> </a:t>
            </a:r>
            <a:r>
              <a:rPr lang="en-US" sz="3200" dirty="0" err="1"/>
              <a:t>judetului</a:t>
            </a:r>
            <a:r>
              <a:rPr lang="en-US" sz="3200" dirty="0"/>
              <a:t> Giurgiu </a:t>
            </a:r>
            <a:r>
              <a:rPr lang="en-US" sz="3200" dirty="0" err="1"/>
              <a:t>si</a:t>
            </a:r>
            <a:r>
              <a:rPr lang="en-US" sz="3200" dirty="0"/>
              <a:t> o </a:t>
            </a:r>
            <a:r>
              <a:rPr lang="en-US" sz="3200" dirty="0" err="1"/>
              <a:t>populatie</a:t>
            </a:r>
            <a:r>
              <a:rPr lang="en-US" sz="3200" dirty="0"/>
              <a:t> de </a:t>
            </a:r>
            <a:r>
              <a:rPr lang="en-US" sz="3200" dirty="0" err="1"/>
              <a:t>aproape</a:t>
            </a:r>
            <a:r>
              <a:rPr lang="en-US" sz="3200" dirty="0"/>
              <a:t> 3 </a:t>
            </a:r>
            <a:r>
              <a:rPr lang="en-US" sz="3200" dirty="0" err="1"/>
              <a:t>ori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r>
              <a:rPr lang="en-US" sz="3200" dirty="0"/>
              <a:t> mare.</a:t>
            </a:r>
          </a:p>
        </p:txBody>
      </p:sp>
    </p:spTree>
    <p:extLst>
      <p:ext uri="{BB962C8B-B14F-4D97-AF65-F5344CB8AC3E}">
        <p14:creationId xmlns:p14="http://schemas.microsoft.com/office/powerpoint/2010/main" val="29575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406D3E-1E43-60AF-F194-0FB7FD76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649"/>
            <a:ext cx="12191999" cy="79132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3161-E17E-32F1-A9E5-421789D44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695" y="607398"/>
            <a:ext cx="7171608" cy="263724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Mai </a:t>
            </a:r>
            <a:r>
              <a:rPr lang="en-US" b="1" dirty="0" err="1">
                <a:solidFill>
                  <a:schemeClr val="tx1"/>
                </a:solidFill>
              </a:rPr>
              <a:t>jos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prezint</a:t>
            </a:r>
            <a:r>
              <a:rPr lang="en-US" b="1" dirty="0">
                <a:solidFill>
                  <a:schemeClr val="tx1"/>
                </a:solidFill>
              </a:rPr>
              <a:t> cu </a:t>
            </a:r>
            <a:r>
              <a:rPr lang="en-US" b="1" dirty="0" err="1">
                <a:solidFill>
                  <a:schemeClr val="tx1"/>
                </a:solidFill>
              </a:rPr>
              <a:t>grafic</a:t>
            </a:r>
            <a:r>
              <a:rPr lang="en-US" b="1" dirty="0">
                <a:solidFill>
                  <a:schemeClr val="tx1"/>
                </a:solidFill>
              </a:rPr>
              <a:t> cu </a:t>
            </a:r>
            <a:r>
              <a:rPr lang="en-US" b="1" dirty="0" err="1">
                <a:solidFill>
                  <a:schemeClr val="tx1"/>
                </a:solidFill>
              </a:rPr>
              <a:t>evolutia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procentajul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populatiei</a:t>
            </a:r>
            <a:r>
              <a:rPr lang="en-US" b="1" dirty="0">
                <a:solidFill>
                  <a:schemeClr val="tx1"/>
                </a:solidFill>
              </a:rPr>
              <a:t> care </a:t>
            </a:r>
            <a:r>
              <a:rPr lang="en-US" b="1" dirty="0" err="1">
                <a:solidFill>
                  <a:schemeClr val="tx1"/>
                </a:solidFill>
              </a:rPr>
              <a:t>traieste</a:t>
            </a:r>
            <a:r>
              <a:rPr lang="en-US" b="1" dirty="0">
                <a:solidFill>
                  <a:schemeClr val="tx1"/>
                </a:solidFill>
              </a:rPr>
              <a:t> in </a:t>
            </a:r>
            <a:r>
              <a:rPr lang="en-US" b="1" dirty="0" err="1">
                <a:solidFill>
                  <a:schemeClr val="tx1"/>
                </a:solidFill>
              </a:rPr>
              <a:t>asezari</a:t>
            </a:r>
            <a:r>
              <a:rPr lang="en-US" b="1" dirty="0">
                <a:solidFill>
                  <a:schemeClr val="tx1"/>
                </a:solidFill>
              </a:rPr>
              <a:t> urbane.</a:t>
            </a:r>
          </a:p>
        </p:txBody>
      </p:sp>
    </p:spTree>
    <p:extLst>
      <p:ext uri="{BB962C8B-B14F-4D97-AF65-F5344CB8AC3E}">
        <p14:creationId xmlns:p14="http://schemas.microsoft.com/office/powerpoint/2010/main" val="2845488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350</Words>
  <Application>Microsoft Office PowerPoint</Application>
  <PresentationFormat>Widescreen</PresentationFormat>
  <Paragraphs>32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Google Sans</vt:lpstr>
      <vt:lpstr>museo-sans-rounded</vt:lpstr>
      <vt:lpstr>Times New Roman</vt:lpstr>
      <vt:lpstr>Office Theme</vt:lpstr>
      <vt:lpstr>LUXEMBURG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LUXEMBURG</dc:title>
  <dc:creator>suhan nicoleta</dc:creator>
  <cp:lastModifiedBy>suhan nicoleta</cp:lastModifiedBy>
  <cp:revision>4</cp:revision>
  <dcterms:created xsi:type="dcterms:W3CDTF">2023-04-27T21:41:36Z</dcterms:created>
  <dcterms:modified xsi:type="dcterms:W3CDTF">2023-04-27T23:34:34Z</dcterms:modified>
</cp:coreProperties>
</file>