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57" r:id="rId4"/>
    <p:sldId id="258" r:id="rId5"/>
    <p:sldId id="259" r:id="rId6"/>
    <p:sldId id="260" r:id="rId7"/>
    <p:sldId id="261" r:id="rId8"/>
    <p:sldId id="262" r:id="rId9"/>
    <p:sldId id="263" r:id="rId10"/>
    <p:sldId id="268" r:id="rId11"/>
    <p:sldId id="270" r:id="rId12"/>
    <p:sldId id="271" r:id="rId13"/>
    <p:sldId id="273" r:id="rId14"/>
    <p:sldId id="274" r:id="rId15"/>
    <p:sldId id="275" r:id="rId16"/>
    <p:sldId id="276" r:id="rId17"/>
    <p:sldId id="277" r:id="rId18"/>
    <p:sldId id="279" r:id="rId19"/>
    <p:sldId id="280" r:id="rId20"/>
    <p:sldId id="281" r:id="rId21"/>
    <p:sldId id="282" r:id="rId22"/>
    <p:sldId id="283" r:id="rId23"/>
    <p:sldId id="284" r:id="rId24"/>
    <p:sldId id="285" r:id="rId25"/>
  </p:sldIdLst>
  <p:sldSz cx="9144000" cy="6858000" type="screen4x3"/>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26" y="-7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72D066-3BA2-44CE-8543-B421B34582C0}" type="datetimeFigureOut">
              <a:rPr lang="ro-RO" smtClean="0"/>
              <a:t>28.04.2023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2D066-3BA2-44CE-8543-B421B34582C0}" type="datetimeFigureOut">
              <a:rPr lang="ro-RO" smtClean="0"/>
              <a:t>28.04.2023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F72D066-3BA2-44CE-8543-B421B34582C0}" type="datetimeFigureOut">
              <a:rPr lang="ro-RO" smtClean="0"/>
              <a:t>28.04.2023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DFE285-005D-46DE-914B-DA6488707546}" type="slidenum">
              <a:rPr lang="ro-RO" smtClean="0"/>
              <a:t>‹#›</a:t>
            </a:fld>
            <a:endParaRPr lang="ro-RO"/>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2D066-3BA2-44CE-8543-B421B34582C0}" type="datetimeFigureOut">
              <a:rPr lang="ro-RO" smtClean="0"/>
              <a:t>28.04.2023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DFE285-005D-46DE-914B-DA6488707546}" type="slidenum">
              <a:rPr lang="ro-RO" smtClean="0"/>
              <a:t>‹#›</a:t>
            </a:fld>
            <a:endParaRPr lang="ro-RO"/>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2D066-3BA2-44CE-8543-B421B34582C0}" type="datetimeFigureOut">
              <a:rPr lang="ro-RO" smtClean="0"/>
              <a:t>28.04.2023</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F72D066-3BA2-44CE-8543-B421B34582C0}" type="datetimeFigureOut">
              <a:rPr lang="ro-RO" smtClean="0"/>
              <a:t>28.04.2023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DFE285-005D-46DE-914B-DA6488707546}" type="slidenum">
              <a:rPr lang="ro-RO" smtClean="0"/>
              <a:t>‹#›</a:t>
            </a:fld>
            <a:endParaRPr lang="ro-RO"/>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72D066-3BA2-44CE-8543-B421B34582C0}" type="datetimeFigureOut">
              <a:rPr lang="ro-RO" smtClean="0"/>
              <a:t>28.04.2023</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2D066-3BA2-44CE-8543-B421B34582C0}" type="datetimeFigureOut">
              <a:rPr lang="ro-RO" smtClean="0"/>
              <a:t>28.04.2023</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F72D066-3BA2-44CE-8543-B421B34582C0}" type="datetimeFigureOut">
              <a:rPr lang="ro-RO" smtClean="0"/>
              <a:t>28.04.2023</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4EDFE285-005D-46DE-914B-DA6488707546}" type="slidenum">
              <a:rPr lang="ro-RO" smtClean="0"/>
              <a:t>‹#›</a:t>
            </a:fld>
            <a:endParaRPr lang="ro-R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F72D066-3BA2-44CE-8543-B421B34582C0}" type="datetimeFigureOut">
              <a:rPr lang="ro-RO" smtClean="0"/>
              <a:t>28.04.2023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DFE285-005D-46DE-914B-DA6488707546}" type="slidenum">
              <a:rPr lang="ro-RO" smtClean="0"/>
              <a:t>‹#›</a:t>
            </a:fld>
            <a:endParaRPr lang="ro-RO"/>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2D066-3BA2-44CE-8543-B421B34582C0}" type="datetimeFigureOut">
              <a:rPr lang="ro-RO" smtClean="0"/>
              <a:t>28.04.2023</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4EDFE285-005D-46DE-914B-DA6488707546}" type="slidenum">
              <a:rPr lang="ro-RO" smtClean="0"/>
              <a:t>‹#›</a:t>
            </a:fld>
            <a:endParaRPr lang="ro-RO"/>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F72D066-3BA2-44CE-8543-B421B34582C0}" type="datetimeFigureOut">
              <a:rPr lang="ro-RO" smtClean="0"/>
              <a:t>28.04.2023</a:t>
            </a:fld>
            <a:endParaRPr lang="ro-RO"/>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o-RO"/>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4EDFE285-005D-46DE-914B-DA6488707546}" type="slidenum">
              <a:rPr lang="ro-RO" smtClean="0"/>
              <a:t>‹#›</a:t>
            </a:fld>
            <a:endParaRPr lang="ro-RO"/>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ro.wikipedia.org/wiki/2010" TargetMode="External"/><Relationship Id="rId2" Type="http://schemas.openxmlformats.org/officeDocument/2006/relationships/hyperlink" Target="https://ro.wikipedia.org/wiki/Iuli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uropean-union.europa.eu/principles-countries-history/key-facts-and-figures/life-eu_ro" TargetMode="External"/><Relationship Id="rId2" Type="http://schemas.openxmlformats.org/officeDocument/2006/relationships/hyperlink" Target="https://sacalatorim.ro/grecia-pro-si-contra/" TargetMode="External"/><Relationship Id="rId1" Type="http://schemas.openxmlformats.org/officeDocument/2006/relationships/slideLayout" Target="../slideLayouts/slideLayout2.xml"/><Relationship Id="rId6" Type="http://schemas.openxmlformats.org/officeDocument/2006/relationships/hyperlink" Target="https://astelus.com/ro/tradi%C8%9Bii-grece%C8%99ti-Grecia/" TargetMode="External"/><Relationship Id="rId5" Type="http://schemas.openxmlformats.org/officeDocument/2006/relationships/hyperlink" Target="https://ro.wikipedia.org/wiki/Economia_Greciei" TargetMode="External"/><Relationship Id="rId4" Type="http://schemas.openxmlformats.org/officeDocument/2006/relationships/hyperlink" Target="https://ro.wikipedia.org/wiki/Turismul_%C3%AEn_Grec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696"/>
            <a:ext cx="7772400" cy="2907755"/>
          </a:xfrm>
        </p:spPr>
        <p:txBody>
          <a:bodyPr>
            <a:normAutofit/>
          </a:bodyPr>
          <a:lstStyle/>
          <a:p>
            <a:r>
              <a:rPr lang="en-US" sz="7200" dirty="0" err="1" smtClean="0"/>
              <a:t>Grecia</a:t>
            </a:r>
            <a:endParaRPr lang="ro-RO" sz="7200" dirty="0"/>
          </a:p>
        </p:txBody>
      </p:sp>
      <p:sp>
        <p:nvSpPr>
          <p:cNvPr id="3" name="Subtitle 2"/>
          <p:cNvSpPr>
            <a:spLocks noGrp="1"/>
          </p:cNvSpPr>
          <p:nvPr>
            <p:ph type="subTitle" idx="1"/>
          </p:nvPr>
        </p:nvSpPr>
        <p:spPr/>
        <p:txBody>
          <a:bodyPr/>
          <a:lstStyle/>
          <a:p>
            <a:r>
              <a:rPr lang="en-US" dirty="0" err="1" smtClean="0">
                <a:solidFill>
                  <a:schemeClr val="tx1"/>
                </a:solidFill>
              </a:rPr>
              <a:t>Proiect</a:t>
            </a:r>
            <a:r>
              <a:rPr lang="en-US" dirty="0" smtClean="0">
                <a:solidFill>
                  <a:schemeClr val="tx1"/>
                </a:solidFill>
              </a:rPr>
              <a:t> </a:t>
            </a:r>
            <a:r>
              <a:rPr lang="en-US" dirty="0" err="1" smtClean="0">
                <a:solidFill>
                  <a:schemeClr val="tx1"/>
                </a:solidFill>
              </a:rPr>
              <a:t>realizat</a:t>
            </a:r>
            <a:r>
              <a:rPr lang="en-US" dirty="0" smtClean="0">
                <a:solidFill>
                  <a:schemeClr val="tx1"/>
                </a:solidFill>
              </a:rPr>
              <a:t> de </a:t>
            </a:r>
            <a:r>
              <a:rPr lang="en-US" dirty="0" err="1" smtClean="0">
                <a:solidFill>
                  <a:schemeClr val="tx1"/>
                </a:solidFill>
              </a:rPr>
              <a:t>Todosi</a:t>
            </a:r>
            <a:r>
              <a:rPr lang="en-US" dirty="0" smtClean="0">
                <a:solidFill>
                  <a:schemeClr val="tx1"/>
                </a:solidFill>
              </a:rPr>
              <a:t> </a:t>
            </a:r>
            <a:r>
              <a:rPr lang="en-US" dirty="0" err="1" smtClean="0">
                <a:solidFill>
                  <a:schemeClr val="tx1"/>
                </a:solidFill>
              </a:rPr>
              <a:t>Mihaela</a:t>
            </a:r>
            <a:r>
              <a:rPr lang="en-US" dirty="0" smtClean="0">
                <a:solidFill>
                  <a:schemeClr val="tx1"/>
                </a:solidFill>
              </a:rPr>
              <a:t>, </a:t>
            </a:r>
            <a:r>
              <a:rPr lang="en-US" dirty="0" err="1" smtClean="0">
                <a:solidFill>
                  <a:schemeClr val="tx1"/>
                </a:solidFill>
              </a:rPr>
              <a:t>clasa</a:t>
            </a:r>
            <a:r>
              <a:rPr lang="en-US" dirty="0" smtClean="0">
                <a:solidFill>
                  <a:schemeClr val="tx1"/>
                </a:solidFill>
              </a:rPr>
              <a:t> a XII-a H</a:t>
            </a:r>
            <a:endParaRPr lang="ro-RO" dirty="0">
              <a:solidFill>
                <a:schemeClr val="tx1"/>
              </a:solidFill>
            </a:endParaRPr>
          </a:p>
        </p:txBody>
      </p:sp>
    </p:spTree>
    <p:extLst>
      <p:ext uri="{BB962C8B-B14F-4D97-AF65-F5344CB8AC3E}">
        <p14:creationId xmlns:p14="http://schemas.microsoft.com/office/powerpoint/2010/main" val="19909821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856984" cy="6480720"/>
          </a:xfrm>
        </p:spPr>
        <p:txBody>
          <a:bodyPr>
            <a:normAutofit/>
          </a:bodyPr>
          <a:lstStyle/>
          <a:p>
            <a:pPr marL="0" indent="0">
              <a:buNone/>
            </a:pPr>
            <a:r>
              <a:rPr lang="ro-RO" dirty="0" smtClean="0"/>
              <a:t>    </a:t>
            </a:r>
            <a:r>
              <a:rPr lang="ro-RO" sz="1800" dirty="0" smtClean="0"/>
              <a:t> </a:t>
            </a:r>
            <a:r>
              <a:rPr lang="vi-VN" sz="1800" dirty="0" smtClean="0"/>
              <a:t>Grecia antică</a:t>
            </a:r>
          </a:p>
          <a:p>
            <a:pPr marL="0" indent="0">
              <a:buNone/>
            </a:pPr>
            <a:r>
              <a:rPr lang="ro-RO" dirty="0"/>
              <a:t> </a:t>
            </a:r>
            <a:r>
              <a:rPr lang="ro-RO" dirty="0" smtClean="0"/>
              <a:t>     </a:t>
            </a:r>
            <a:r>
              <a:rPr lang="vi-VN" sz="1600" dirty="0" smtClean="0"/>
              <a:t>Civilizația greacă veche este una dintre cele mai importante din istorie, deoarece culturile din Marea Mediterană sunt strâns legate de aceasta. Un eveniment care a început să fie organizat din secolul al VIII-lea î.Hr. a fost Jocurile Olimpice, predecesorul Jocurilor Olimpice moderne. În timpul acestei sărbători războaiele s-au oprit.</a:t>
            </a:r>
          </a:p>
          <a:p>
            <a:pPr marL="0" indent="0">
              <a:buNone/>
            </a:pPr>
            <a:r>
              <a:rPr lang="ro-RO" sz="1600" dirty="0"/>
              <a:t> </a:t>
            </a:r>
            <a:r>
              <a:rPr lang="ro-RO" sz="1600" dirty="0" smtClean="0"/>
              <a:t>     </a:t>
            </a:r>
            <a:r>
              <a:rPr lang="vi-VN" sz="1600" dirty="0" smtClean="0"/>
              <a:t>Îmbrăcămintea grecilor antici era o haină numită chiton Nu avea mâneci și era cincinat la talie. Pe aceasta a fost pus himation, o mantie care a trecut prin omul stâng și s-a încrucișat.</a:t>
            </a:r>
            <a:endParaRPr lang="ro-RO" sz="1600" dirty="0" smtClean="0"/>
          </a:p>
          <a:p>
            <a:pPr marL="0" indent="0">
              <a:buNone/>
            </a:pPr>
            <a:r>
              <a:rPr lang="ro-RO" sz="1600" dirty="0"/>
              <a:t> </a:t>
            </a:r>
            <a:r>
              <a:rPr lang="ro-RO" sz="1600" dirty="0" smtClean="0"/>
              <a:t>  </a:t>
            </a:r>
            <a:r>
              <a:rPr lang="vi-VN" sz="1600" dirty="0" smtClean="0"/>
              <a:t>Femeile sclave purtau părul scurt, în timp ce femeile libere aveau părul lung, erau ceruite și machiate și acordau o mare importanță igienei corpului.</a:t>
            </a:r>
            <a:endParaRPr lang="ro-RO" sz="1600" dirty="0" smtClean="0"/>
          </a:p>
          <a:p>
            <a:pPr marL="0" indent="0">
              <a:buNone/>
            </a:pPr>
            <a:r>
              <a:rPr lang="ro-RO" sz="1600" dirty="0"/>
              <a:t> </a:t>
            </a:r>
            <a:r>
              <a:rPr lang="ro-RO" sz="1600" dirty="0" smtClean="0"/>
              <a:t>    </a:t>
            </a:r>
            <a:r>
              <a:rPr lang="vi-VN" sz="1600" dirty="0" smtClean="0"/>
              <a:t>O tradiție funerară care atrage atenția acestui timp este aceea de a pune monede în ochi persoanei decedate. Acest lucru a fost făcut pentru că se credea că atunci când ai murit trebuia să treci un râu și singura cale era ca Charon să treacă pe lângă tine cu barca lui. Cu monedele, persoana moartă te-ar putea plăti pentru a-l lua.</a:t>
            </a:r>
            <a:endParaRPr lang="ro-RO"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93096"/>
            <a:ext cx="4111749" cy="2312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0988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856984" cy="6480720"/>
          </a:xfrm>
        </p:spPr>
        <p:txBody>
          <a:bodyPr/>
          <a:lstStyle/>
          <a:p>
            <a:pPr marL="0" indent="0">
              <a:buNone/>
            </a:pPr>
            <a:r>
              <a:rPr lang="ro-RO" dirty="0" smtClean="0"/>
              <a:t>      </a:t>
            </a:r>
            <a:endParaRPr lang="ro-RO" dirty="0"/>
          </a:p>
        </p:txBody>
      </p:sp>
      <p:sp>
        <p:nvSpPr>
          <p:cNvPr id="4" name="Rectangle 3"/>
          <p:cNvSpPr/>
          <p:nvPr/>
        </p:nvSpPr>
        <p:spPr>
          <a:xfrm>
            <a:off x="323528" y="224096"/>
            <a:ext cx="8280920" cy="3139321"/>
          </a:xfrm>
          <a:prstGeom prst="rect">
            <a:avLst/>
          </a:prstGeom>
        </p:spPr>
        <p:txBody>
          <a:bodyPr wrap="square">
            <a:spAutoFit/>
          </a:bodyPr>
          <a:lstStyle/>
          <a:p>
            <a:r>
              <a:rPr lang="ro-RO" dirty="0" smtClean="0"/>
              <a:t>5.  </a:t>
            </a:r>
            <a:r>
              <a:rPr lang="vi-VN" dirty="0" smtClean="0"/>
              <a:t>Religie și credințe</a:t>
            </a:r>
          </a:p>
          <a:p>
            <a:r>
              <a:rPr lang="ro-RO" dirty="0" smtClean="0"/>
              <a:t>    </a:t>
            </a:r>
            <a:r>
              <a:rPr lang="vi-VN" dirty="0" smtClean="0"/>
              <a:t>Marea majoritate a grecilor sunt creștini ortodocși. Pentru ei, o dată importantă este 6 ianuarie, ziua Bobotezei, când sărbătoresc botezul lui Isus. La fel, pentru greci, sărbătoarea sfântului este mai importantă decât ziua de naștere.</a:t>
            </a:r>
          </a:p>
          <a:p>
            <a:endParaRPr lang="vi-VN" dirty="0" smtClean="0"/>
          </a:p>
          <a:p>
            <a:r>
              <a:rPr lang="ro-RO" dirty="0" smtClean="0"/>
              <a:t>    </a:t>
            </a:r>
            <a:r>
              <a:rPr lang="vi-VN" dirty="0" smtClean="0"/>
              <a:t>În ceea ce privește superstițiile, în zonele rurale ei cred în ochiul rău sau matiasma. Aceasta este creată de invidia unei persoane și produce disconfort. Pentru a preveni acest lucru, poartă o amuletă: un ochi albastru.</a:t>
            </a:r>
            <a:r>
              <a:rPr lang="ro-RO" dirty="0" smtClean="0"/>
              <a:t> </a:t>
            </a:r>
            <a:r>
              <a:rPr lang="vi-VN" dirty="0" smtClean="0"/>
              <a:t>La fel, când grecii aud vești proaste, scuipă, pentru că în felul acesta îndepărtează răul. Acest act se face de obicei la nunți și botezuri pentru a binecuvânta oamenii.</a:t>
            </a:r>
            <a:endParaRPr lang="ro-RO"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074" y="3573016"/>
            <a:ext cx="4831828" cy="271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211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84976" cy="6480720"/>
          </a:xfrm>
        </p:spPr>
        <p:txBody>
          <a:bodyPr/>
          <a:lstStyle/>
          <a:p>
            <a:pPr marL="0" indent="0">
              <a:buNone/>
            </a:pPr>
            <a:r>
              <a:rPr lang="ro-RO" dirty="0" smtClean="0"/>
              <a:t>    </a:t>
            </a:r>
            <a:r>
              <a:rPr lang="ro-RO" sz="2800" b="1" dirty="0" smtClean="0"/>
              <a:t>3. Frumusețea naturală</a:t>
            </a:r>
          </a:p>
          <a:p>
            <a:pPr marL="0" indent="0">
              <a:buNone/>
            </a:pPr>
            <a:r>
              <a:rPr lang="ro-RO" sz="2800" b="1" dirty="0"/>
              <a:t> </a:t>
            </a:r>
            <a:r>
              <a:rPr lang="ro-RO" sz="2800" b="1" dirty="0" smtClean="0"/>
              <a:t>          </a:t>
            </a:r>
            <a:r>
              <a:rPr lang="ro-RO" sz="1800" b="1" dirty="0" smtClean="0"/>
              <a:t>A. Plaje și litorale uluitoare</a:t>
            </a:r>
          </a:p>
          <a:p>
            <a:pPr marL="0" indent="0">
              <a:buNone/>
            </a:pPr>
            <a:endParaRPr lang="ro-RO" sz="18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4078760" cy="261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077072"/>
            <a:ext cx="4674121" cy="233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314093"/>
            <a:ext cx="3795245" cy="253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480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80720"/>
          </a:xfrm>
        </p:spPr>
        <p:txBody>
          <a:bodyPr/>
          <a:lstStyle/>
          <a:p>
            <a:pPr marL="0" indent="0">
              <a:buNone/>
            </a:pPr>
            <a:r>
              <a:rPr lang="ro-RO" dirty="0" smtClean="0"/>
              <a:t>   </a:t>
            </a:r>
            <a:r>
              <a:rPr lang="it-IT" sz="2400" b="1" dirty="0" smtClean="0"/>
              <a:t>B. Insule şi sate pitoreşti</a:t>
            </a:r>
            <a:endParaRPr lang="ro-RO" sz="2400" b="1"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859584"/>
            <a:ext cx="4421804" cy="2486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268760"/>
            <a:ext cx="3750596" cy="250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92" y="3625729"/>
            <a:ext cx="2068792" cy="275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3925355"/>
            <a:ext cx="4106043" cy="273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555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84976" cy="6408712"/>
          </a:xfrm>
        </p:spPr>
        <p:txBody>
          <a:bodyPr/>
          <a:lstStyle/>
          <a:p>
            <a:pPr marL="0" indent="0">
              <a:buNone/>
            </a:pPr>
            <a:r>
              <a:rPr lang="ro-RO" dirty="0" smtClean="0"/>
              <a:t>   </a:t>
            </a:r>
            <a:endParaRPr lang="ro-RO"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04664"/>
            <a:ext cx="8229600" cy="604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188640"/>
            <a:ext cx="8784976" cy="461665"/>
          </a:xfrm>
          <a:prstGeom prst="rect">
            <a:avLst/>
          </a:prstGeom>
        </p:spPr>
        <p:txBody>
          <a:bodyPr wrap="square">
            <a:spAutoFit/>
          </a:bodyPr>
          <a:lstStyle/>
          <a:p>
            <a:r>
              <a:rPr lang="it-IT" sz="2400" b="1" dirty="0" smtClean="0"/>
              <a:t>C. Munți și parcuri naționale</a:t>
            </a:r>
            <a:endParaRPr lang="ro-RO" sz="2400" b="1" dirty="0"/>
          </a:p>
        </p:txBody>
      </p:sp>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703281"/>
            <a:ext cx="4136801" cy="2760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8394" y="1844824"/>
            <a:ext cx="364840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3680835"/>
            <a:ext cx="4156720" cy="277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607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88640"/>
            <a:ext cx="8712968" cy="6480720"/>
          </a:xfrm>
        </p:spPr>
        <p:txBody>
          <a:bodyPr/>
          <a:lstStyle/>
          <a:p>
            <a:pPr marL="0" indent="0">
              <a:buNone/>
            </a:pPr>
            <a:r>
              <a:rPr lang="ro-RO" dirty="0" smtClean="0"/>
              <a:t>   </a:t>
            </a:r>
            <a:r>
              <a:rPr lang="ro-RO" sz="2800" b="1" dirty="0" smtClean="0"/>
              <a:t>Arhitectura Greciei </a:t>
            </a:r>
          </a:p>
          <a:p>
            <a:pPr marL="0" indent="0">
              <a:buNone/>
            </a:pPr>
            <a:r>
              <a:rPr lang="ro-RO" sz="1600" b="1" dirty="0"/>
              <a:t> </a:t>
            </a:r>
            <a:r>
              <a:rPr lang="ro-RO" sz="1600" b="1" dirty="0" smtClean="0"/>
              <a:t>    </a:t>
            </a:r>
            <a:r>
              <a:rPr lang="vi-VN" sz="1600" dirty="0" smtClean="0"/>
              <a:t>Deși de mult timp se credea că originile arhitecturii grecești provin din culturile mediteraneene, civilizațiile a căror arhitectură influențează direct stilul grecesc erau cele din Asia Mică. În special, arhitectura greacă provine din civilizațiile care au ocupat ceea ce astăzi este Turcia.</a:t>
            </a:r>
            <a:endParaRPr lang="ro-RO" sz="1600" dirty="0" smtClean="0"/>
          </a:p>
          <a:p>
            <a:pPr marL="0" indent="0">
              <a:buNone/>
            </a:pPr>
            <a:r>
              <a:rPr lang="ro-RO" sz="1600" dirty="0"/>
              <a:t> </a:t>
            </a:r>
            <a:r>
              <a:rPr lang="ro-RO" sz="1600" dirty="0" smtClean="0"/>
              <a:t>     </a:t>
            </a:r>
            <a:r>
              <a:rPr lang="vi-VN" sz="1600" dirty="0" smtClean="0"/>
              <a:t>Până la mijlocul secolului V a. C., obiectivul principal care avea clădirile grecești a fost lauda zeilor. De fapt, nu este obișnuit să se găsească clădiri publice care nu erau temple datând de la o dată anterioară acestei perioade.</a:t>
            </a:r>
            <a:endParaRPr lang="ro-RO" sz="1600" dirty="0" smtClean="0"/>
          </a:p>
          <a:p>
            <a:pPr marL="0" indent="0">
              <a:buNone/>
            </a:pPr>
            <a:r>
              <a:rPr lang="ro-RO" sz="1600" dirty="0"/>
              <a:t> </a:t>
            </a:r>
            <a:r>
              <a:rPr lang="ro-RO" sz="1600" dirty="0" smtClean="0"/>
              <a:t>     </a:t>
            </a:r>
            <a:r>
              <a:rPr lang="vi-VN" sz="1600" dirty="0" smtClean="0"/>
              <a:t>Templele au servit ca case pentru zei, reprezentate de o statuie care era prezentă în toate aceste clădiri.</a:t>
            </a:r>
          </a:p>
          <a:p>
            <a:pPr marL="0" indent="0">
              <a:buNone/>
            </a:pPr>
            <a:r>
              <a:rPr lang="ro-RO" sz="1600" dirty="0"/>
              <a:t> </a:t>
            </a:r>
            <a:r>
              <a:rPr lang="ro-RO" sz="1600" dirty="0" smtClean="0"/>
              <a:t>     </a:t>
            </a:r>
            <a:r>
              <a:rPr lang="vi-VN" sz="1600" dirty="0" smtClean="0"/>
              <a:t>Arhitectura greacă este generată în ceea ce se numește epoca geometrică a arhitecturii, în care formele clădirilor se bazau în principal pe elemente rectangulare.</a:t>
            </a:r>
            <a:endParaRPr lang="ro-RO" sz="1600" dirty="0" smtClean="0"/>
          </a:p>
          <a:p>
            <a:pPr marL="0" indent="0">
              <a:buNone/>
            </a:pPr>
            <a:endParaRPr lang="ro-RO" sz="1600"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717032"/>
            <a:ext cx="4040556" cy="269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717032"/>
            <a:ext cx="2717664" cy="289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4407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260648"/>
            <a:ext cx="8712968" cy="6336704"/>
          </a:xfrm>
        </p:spPr>
        <p:txBody>
          <a:bodyPr/>
          <a:lstStyle/>
          <a:p>
            <a:pPr marL="0" indent="0">
              <a:buNone/>
            </a:pPr>
            <a:r>
              <a:rPr lang="ro-RO" dirty="0" smtClean="0"/>
              <a:t>  </a:t>
            </a:r>
            <a:endParaRPr lang="ro-RO" dirty="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388843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80728"/>
            <a:ext cx="3605386" cy="270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39" y="3429000"/>
            <a:ext cx="4032448" cy="268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3786" y="4026984"/>
            <a:ext cx="3096344" cy="2055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900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336704"/>
          </a:xfrm>
        </p:spPr>
        <p:txBody>
          <a:bodyPr>
            <a:normAutofit fontScale="77500" lnSpcReduction="20000"/>
          </a:bodyPr>
          <a:lstStyle/>
          <a:p>
            <a:pPr marL="0" indent="0">
              <a:buNone/>
            </a:pPr>
            <a:r>
              <a:rPr lang="ro-RO" dirty="0" smtClean="0"/>
              <a:t>    </a:t>
            </a:r>
            <a:r>
              <a:rPr lang="ro-RO" b="1" dirty="0" smtClean="0"/>
              <a:t>Economia Greciei</a:t>
            </a:r>
          </a:p>
          <a:p>
            <a:pPr marL="0" indent="0">
              <a:buNone/>
            </a:pPr>
            <a:endParaRPr lang="ro-RO" b="1" dirty="0" smtClean="0"/>
          </a:p>
          <a:p>
            <a:pPr marL="0" indent="0">
              <a:buNone/>
            </a:pPr>
            <a:r>
              <a:rPr lang="ro-RO" b="1" dirty="0" smtClean="0"/>
              <a:t>      </a:t>
            </a:r>
            <a:r>
              <a:rPr lang="vi-VN" sz="2600" b="1" dirty="0"/>
              <a:t>Grecia</a:t>
            </a:r>
            <a:r>
              <a:rPr lang="vi-VN" sz="2600" dirty="0"/>
              <a:t> are o economie capitalistă cu un sector public ce asigură aproximativ 40% din PIB. PIB-ul pe cap de locuitor reprezintă momentan cel puțin 75% din nivelul economiilor fruntașe din zona euro. Turismul asigură 15% din venitul intern brut. Imigrantii reprezinta aproape o cincime din forța de muncă, aceasta fiind repartizată în mare parte în agricultură și în munca necalificată. Grecia este o beneficiară majoră de ajutor de la Uniunea Europeană, acesta fiind egal cu 3,3 % din Venitul brut anual. Economia grecească a crescut cu aproximativ 4% pe an în perioada 2003 – 2007, datorită în parte cheltuielilor cu infrastructura legate de Jocurile Olimpice de la Atena din 2004 dar și datorită disponibilității creditului, care a susținut niveluri record ale cheltuielilor consumatorilor. Dar creșterea a scăzut cu 2,8% în 2008 ca rezultat al crizei financiare mondiale și a înăspririi condițiilor de acordare a creditelor. Grecia a violat Pactul de Creștere și Stabilitate al Uniunii Europene ce urmărea ca deficitul bugetar sa fie sub 3%, dar a într-unit acest criteriu în perioada 2007-2008. Datoria publică, inflația și șomajul sunt deasupra zonei euro, dar au o tendință negativă. Datoria externă: este de 371.5 miliarde de dolari pentru anul 2008 conform CIA “The World Factbook” actualizat la 14 mai 2009.</a:t>
            </a:r>
          </a:p>
          <a:p>
            <a:pPr marL="0" indent="0">
              <a:buNone/>
            </a:pPr>
            <a:r>
              <a:rPr lang="ro-RO" sz="2600" dirty="0" smtClean="0"/>
              <a:t>          </a:t>
            </a:r>
            <a:r>
              <a:rPr lang="vi-VN" sz="2600" dirty="0" smtClean="0"/>
              <a:t>În</a:t>
            </a:r>
            <a:r>
              <a:rPr lang="vi-VN" sz="2600" dirty="0"/>
              <a:t> </a:t>
            </a:r>
            <a:r>
              <a:rPr lang="vi-VN" sz="2600" dirty="0">
                <a:hlinkClick r:id="rId2" tooltip="Iulie"/>
              </a:rPr>
              <a:t>iulie</a:t>
            </a:r>
            <a:r>
              <a:rPr lang="vi-VN" sz="2600" dirty="0"/>
              <a:t> </a:t>
            </a:r>
            <a:r>
              <a:rPr lang="vi-VN" sz="2600" dirty="0">
                <a:hlinkClick r:id="rId3" tooltip="2010"/>
              </a:rPr>
              <a:t>2010</a:t>
            </a:r>
            <a:r>
              <a:rPr lang="vi-VN" sz="2600" dirty="0"/>
              <a:t>, în Grecia existau 4,4 milioane angajați, din care 768 de mii lucrau la stat</a:t>
            </a:r>
          </a:p>
          <a:p>
            <a:pPr marL="0" indent="0">
              <a:buNone/>
            </a:pPr>
            <a:endParaRPr lang="ro-RO" b="1" dirty="0"/>
          </a:p>
        </p:txBody>
      </p:sp>
    </p:spTree>
    <p:extLst>
      <p:ext uri="{BB962C8B-B14F-4D97-AF65-F5344CB8AC3E}">
        <p14:creationId xmlns:p14="http://schemas.microsoft.com/office/powerpoint/2010/main" val="40793215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640960" cy="6408712"/>
          </a:xfrm>
        </p:spPr>
        <p:txBody>
          <a:bodyPr>
            <a:normAutofit/>
          </a:bodyPr>
          <a:lstStyle/>
          <a:p>
            <a:pPr marL="0" indent="0">
              <a:buNone/>
            </a:pPr>
            <a:r>
              <a:rPr lang="ro-RO" dirty="0" smtClean="0"/>
              <a:t>   </a:t>
            </a:r>
            <a:r>
              <a:rPr lang="ro-RO" b="1" dirty="0" smtClean="0"/>
              <a:t>Turismul în Grecia</a:t>
            </a:r>
          </a:p>
          <a:p>
            <a:pPr marL="0" indent="0">
              <a:buNone/>
            </a:pPr>
            <a:r>
              <a:rPr lang="ro-RO" b="1" dirty="0"/>
              <a:t> </a:t>
            </a:r>
            <a:r>
              <a:rPr lang="ro-RO" b="1" dirty="0" smtClean="0"/>
              <a:t>    </a:t>
            </a:r>
            <a:r>
              <a:rPr lang="vi-VN" sz="1800" b="1" dirty="0" smtClean="0"/>
              <a:t>Grecia a fost o atracție turistică încă din antichitate, pentru istoria sa bogată, precum și pentru litoralul lung, cu multe insule și plaje. Grecia a atras 26,5 milioane de vizitatori în 2015 și a atra</a:t>
            </a:r>
            <a:r>
              <a:rPr lang="ro-RO" sz="1800" b="1" dirty="0" smtClean="0"/>
              <a:t>s</a:t>
            </a:r>
            <a:r>
              <a:rPr lang="vi-VN" sz="1800" b="1" dirty="0" smtClean="0"/>
              <a:t> </a:t>
            </a:r>
            <a:r>
              <a:rPr lang="ro-RO" sz="1800" b="1" dirty="0" smtClean="0"/>
              <a:t>aproximativ </a:t>
            </a:r>
            <a:r>
              <a:rPr lang="vi-VN" sz="1800" b="1" dirty="0" smtClean="0"/>
              <a:t>30 de milioane de turiști în 2016. Turismul contribuie cu 18% la Produsul Intern Brut. Capitala Atena, precum și Santorini, Mykonos, Rodos, Corfu și Creta, reprezintă unele din cele mai importante destinații turistice.</a:t>
            </a:r>
            <a:endParaRPr lang="ro-RO" sz="1800" b="1" dirty="0" smtClean="0"/>
          </a:p>
          <a:p>
            <a:pPr marL="0" indent="0">
              <a:buNone/>
            </a:pPr>
            <a:r>
              <a:rPr lang="ro-RO" sz="1800" b="1" dirty="0"/>
              <a:t> </a:t>
            </a:r>
            <a:r>
              <a:rPr lang="ro-RO" sz="1800" b="1" dirty="0" smtClean="0"/>
              <a:t>     </a:t>
            </a:r>
            <a:r>
              <a:rPr lang="vi-VN" sz="1800" b="1" dirty="0" smtClean="0"/>
              <a:t>În 2009, în Grecia au fost 19,3 milioane de turiști, în creștere față de 2008, când au fost numai numai 17,7 milioane. Majoritatea turiștilor provin din Uniunea Europeană (12,7 milioane), urmați de cei din America (0,56 milioane), Asia (0,56 milioane), Oceania (0,56 milioane) și Africa (0,06 milioane). Conform unui sondaj din China din 2005, Grecia a fost votată drept prima alegere a chinezilor ca destinație turistică.</a:t>
            </a:r>
          </a:p>
          <a:p>
            <a:pPr marL="0" indent="0">
              <a:buNone/>
            </a:pPr>
            <a:r>
              <a:rPr lang="ro-RO" sz="1800" b="1" dirty="0"/>
              <a:t> </a:t>
            </a:r>
            <a:r>
              <a:rPr lang="ro-RO" sz="1800" b="1" dirty="0" smtClean="0"/>
              <a:t>   </a:t>
            </a:r>
            <a:r>
              <a:rPr lang="vi-VN" sz="1800" b="1" dirty="0" smtClean="0"/>
              <a:t>Turismul în Grecia este administrat de Organizația Națională de Turism a Greciei, având-o în trecut ca ambasadoare pe cântăreața Elena Paparizou, câștigătoarea Eurovision 2005. În prezent ambasadoarea turismului grec este Sakis Rouvas, care și-a reprezentat țara la Eurovision 2009.</a:t>
            </a:r>
            <a:endParaRPr lang="ro-RO" sz="1800" b="1" dirty="0"/>
          </a:p>
        </p:txBody>
      </p:sp>
    </p:spTree>
    <p:extLst>
      <p:ext uri="{BB962C8B-B14F-4D97-AF65-F5344CB8AC3E}">
        <p14:creationId xmlns:p14="http://schemas.microsoft.com/office/powerpoint/2010/main" val="2001877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332656"/>
            <a:ext cx="8712968" cy="6192688"/>
          </a:xfrm>
        </p:spPr>
        <p:txBody>
          <a:bodyPr/>
          <a:lstStyle/>
          <a:p>
            <a:pPr marL="0" indent="0">
              <a:buNone/>
            </a:pPr>
            <a:r>
              <a:rPr lang="ro-RO" dirty="0" smtClean="0"/>
              <a:t>    </a:t>
            </a:r>
            <a:r>
              <a:rPr lang="ro-RO" sz="2800" b="1" dirty="0" smtClean="0"/>
              <a:t>Infrastructură</a:t>
            </a:r>
          </a:p>
          <a:p>
            <a:pPr marL="0" indent="0">
              <a:buNone/>
            </a:pPr>
            <a:r>
              <a:rPr lang="ro-RO" sz="2800" b="1" dirty="0"/>
              <a:t> </a:t>
            </a:r>
            <a:r>
              <a:rPr lang="ro-RO" sz="2800" b="1" dirty="0" smtClean="0"/>
              <a:t>   </a:t>
            </a:r>
            <a:r>
              <a:rPr lang="vi-VN" sz="1600" b="1" dirty="0" smtClean="0"/>
              <a:t>Fiind o țară dezvoltată dependentă de turism, Grecia oferă o gamă largă de facilități turistice. Infrastructura turistică a Greciei a fost mult îmbunătățită de la Jocurile Olimpice din Atena 2004 și continuă să se extindă cu o serie de proiecte importante.</a:t>
            </a:r>
            <a:endParaRPr lang="ro-RO" sz="1600" b="1" dirty="0" smtClean="0"/>
          </a:p>
          <a:p>
            <a:pPr marL="0" indent="0">
              <a:buNone/>
            </a:pPr>
            <a:r>
              <a:rPr lang="ro-RO" sz="1600" b="1" dirty="0"/>
              <a:t> </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4523121" cy="238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149080"/>
            <a:ext cx="3505572" cy="233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89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363272" cy="6264696"/>
          </a:xfrm>
        </p:spPr>
        <p:txBody>
          <a:bodyPr/>
          <a:lstStyle/>
          <a:p>
            <a:pPr marL="0" indent="0">
              <a:buNone/>
            </a:pPr>
            <a:r>
              <a:rPr lang="en-US" dirty="0" smtClean="0"/>
              <a:t> </a:t>
            </a:r>
            <a:r>
              <a:rPr lang="en-US" sz="2800" b="1" dirty="0" smtClean="0"/>
              <a:t>1. </a:t>
            </a:r>
            <a:r>
              <a:rPr lang="en-US" sz="2800" b="1" dirty="0" err="1" smtClean="0"/>
              <a:t>Introducere</a:t>
            </a:r>
            <a:endParaRPr lang="en-US" sz="2800" b="1" dirty="0" smtClean="0"/>
          </a:p>
          <a:p>
            <a:pPr marL="0" indent="0">
              <a:buNone/>
            </a:pPr>
            <a:r>
              <a:rPr lang="en-US" dirty="0"/>
              <a:t> </a:t>
            </a:r>
            <a:r>
              <a:rPr lang="en-US" dirty="0" smtClean="0"/>
              <a:t>      </a:t>
            </a:r>
            <a:r>
              <a:rPr lang="en-US" sz="2400" b="1" dirty="0" smtClean="0"/>
              <a:t>A. </a:t>
            </a:r>
            <a:r>
              <a:rPr lang="en-US" sz="2400" b="1" dirty="0" err="1" smtClean="0"/>
              <a:t>Scurt</a:t>
            </a:r>
            <a:r>
              <a:rPr lang="ro-RO" sz="2400" b="1" dirty="0" smtClean="0"/>
              <a:t>ă prezentare generală a Greciei</a:t>
            </a:r>
          </a:p>
          <a:p>
            <a:pPr marL="0" indent="0">
              <a:buNone/>
            </a:pPr>
            <a:r>
              <a:rPr lang="ro-RO" sz="2000" dirty="0" smtClean="0"/>
              <a:t>      </a:t>
            </a:r>
            <a:r>
              <a:rPr lang="vi-VN" sz="2000" b="1" dirty="0"/>
              <a:t>Capitala</a:t>
            </a:r>
            <a:r>
              <a:rPr lang="vi-VN" sz="2000" dirty="0"/>
              <a:t>: Atena</a:t>
            </a:r>
          </a:p>
          <a:p>
            <a:pPr marL="0" indent="0">
              <a:buNone/>
            </a:pPr>
            <a:r>
              <a:rPr lang="ro-RO" sz="2000" b="1" dirty="0" smtClean="0"/>
              <a:t>      </a:t>
            </a:r>
            <a:r>
              <a:rPr lang="vi-VN" sz="2000" b="1" dirty="0" smtClean="0"/>
              <a:t>Limba </a:t>
            </a:r>
            <a:r>
              <a:rPr lang="vi-VN" sz="2000" b="1" dirty="0"/>
              <a:t>oficială în UE</a:t>
            </a:r>
            <a:r>
              <a:rPr lang="vi-VN" sz="2000" dirty="0"/>
              <a:t>: greaca</a:t>
            </a:r>
          </a:p>
          <a:p>
            <a:pPr marL="0" indent="0">
              <a:buNone/>
            </a:pPr>
            <a:r>
              <a:rPr lang="ro-RO" sz="2000" b="1" dirty="0" smtClean="0"/>
              <a:t>      </a:t>
            </a:r>
            <a:r>
              <a:rPr lang="vi-VN" sz="2000" b="1" dirty="0" smtClean="0"/>
              <a:t>Stat </a:t>
            </a:r>
            <a:r>
              <a:rPr lang="vi-VN" sz="2000" b="1" dirty="0"/>
              <a:t>membru al UE de la</a:t>
            </a:r>
            <a:r>
              <a:rPr lang="vi-VN" sz="2000" dirty="0"/>
              <a:t>: 1 ianuarie 1981</a:t>
            </a:r>
          </a:p>
          <a:p>
            <a:pPr marL="0" indent="0">
              <a:buNone/>
            </a:pPr>
            <a:r>
              <a:rPr lang="ro-RO" sz="2000" b="1" dirty="0" smtClean="0"/>
              <a:t>      </a:t>
            </a:r>
            <a:r>
              <a:rPr lang="vi-VN" sz="2000" b="1" dirty="0" smtClean="0"/>
              <a:t>Moneda</a:t>
            </a:r>
            <a:r>
              <a:rPr lang="vi-VN" sz="2000" dirty="0"/>
              <a:t>: euro. Stat membru al </a:t>
            </a:r>
            <a:r>
              <a:rPr lang="ro-RO" sz="2000" u="sng" dirty="0" smtClean="0"/>
              <a:t>zonei euro</a:t>
            </a:r>
            <a:r>
              <a:rPr lang="vi-VN" sz="2000" dirty="0"/>
              <a:t> de la 1 ianuarie 2001</a:t>
            </a:r>
          </a:p>
          <a:p>
            <a:pPr marL="0" indent="0">
              <a:buNone/>
            </a:pPr>
            <a:r>
              <a:rPr lang="ro-RO" sz="2000" b="1" dirty="0" smtClean="0"/>
              <a:t>      </a:t>
            </a:r>
            <a:r>
              <a:rPr lang="vi-VN" sz="2000" b="1" dirty="0" smtClean="0"/>
              <a:t>Spațiul </a:t>
            </a:r>
            <a:r>
              <a:rPr lang="vi-VN" sz="2000" b="1" dirty="0"/>
              <a:t>Schengen</a:t>
            </a:r>
            <a:r>
              <a:rPr lang="vi-VN" sz="2000" dirty="0"/>
              <a:t>: Stat membru al </a:t>
            </a:r>
            <a:r>
              <a:rPr lang="ro-RO" sz="2000" dirty="0" smtClean="0"/>
              <a:t>spațiului Schengen</a:t>
            </a:r>
            <a:r>
              <a:rPr lang="vi-VN" sz="2000" dirty="0"/>
              <a:t> de la 1 ianuarie </a:t>
            </a:r>
            <a:r>
              <a:rPr lang="ro-RO" sz="2000" dirty="0" smtClean="0"/>
              <a:t>   </a:t>
            </a:r>
            <a:r>
              <a:rPr lang="vi-VN" sz="2000" dirty="0" smtClean="0"/>
              <a:t>2000</a:t>
            </a:r>
            <a:endParaRPr lang="vi-VN" sz="2000" dirty="0"/>
          </a:p>
          <a:p>
            <a:pPr marL="0" indent="0">
              <a:buNone/>
            </a:pPr>
            <a:r>
              <a:rPr lang="ro-RO" sz="2000" dirty="0" smtClean="0"/>
              <a:t>       </a:t>
            </a:r>
            <a:r>
              <a:rPr lang="ro-RO" sz="2000" b="1" dirty="0" smtClean="0"/>
              <a:t>Suprafața</a:t>
            </a:r>
            <a:r>
              <a:rPr lang="en-US" sz="2000" dirty="0" smtClean="0"/>
              <a:t>: 132 049 km p</a:t>
            </a:r>
            <a:r>
              <a:rPr lang="ro-RO" sz="2000" dirty="0" smtClean="0"/>
              <a:t>ătrați</a:t>
            </a:r>
            <a:endParaRPr lang="en-US" sz="2000" dirty="0" smtClean="0"/>
          </a:p>
          <a:p>
            <a:pPr marL="0" indent="0">
              <a:buNone/>
            </a:pPr>
            <a:r>
              <a:rPr lang="en-US" sz="2000" dirty="0"/>
              <a:t> </a:t>
            </a:r>
            <a:r>
              <a:rPr lang="en-US" sz="2000" dirty="0" smtClean="0"/>
              <a:t>      </a:t>
            </a:r>
            <a:r>
              <a:rPr lang="en-US" sz="2000" b="1" dirty="0" err="1" smtClean="0"/>
              <a:t>Popula</a:t>
            </a:r>
            <a:r>
              <a:rPr lang="ro-RO" sz="2000" b="1" dirty="0" smtClean="0"/>
              <a:t>ț</a:t>
            </a:r>
            <a:r>
              <a:rPr lang="en-US" sz="2000" b="1" dirty="0" err="1" smtClean="0"/>
              <a:t>ia</a:t>
            </a:r>
            <a:r>
              <a:rPr lang="en-US" sz="2000" dirty="0" smtClean="0"/>
              <a:t>: 10 459 782 ( 2022)</a:t>
            </a:r>
          </a:p>
          <a:p>
            <a:pPr marL="0" indent="0">
              <a:buNone/>
            </a:pPr>
            <a:r>
              <a:rPr lang="en-US" sz="2000" dirty="0"/>
              <a:t> </a:t>
            </a:r>
            <a:r>
              <a:rPr lang="en-US" sz="2000" dirty="0" smtClean="0"/>
              <a:t>      </a:t>
            </a:r>
            <a:r>
              <a:rPr lang="en-US" sz="2000" b="1" dirty="0" smtClean="0"/>
              <a:t>PIB </a:t>
            </a:r>
            <a:r>
              <a:rPr lang="en-US" sz="2000" b="1" dirty="0" err="1" smtClean="0"/>
              <a:t>pe</a:t>
            </a:r>
            <a:r>
              <a:rPr lang="en-US" sz="2000" b="1" dirty="0" smtClean="0"/>
              <a:t> cap de </a:t>
            </a:r>
            <a:r>
              <a:rPr lang="en-US" sz="2000" b="1" dirty="0" err="1" smtClean="0"/>
              <a:t>locuitor</a:t>
            </a:r>
            <a:r>
              <a:rPr lang="en-US" sz="2000" b="1" dirty="0" smtClean="0"/>
              <a:t>, </a:t>
            </a:r>
            <a:r>
              <a:rPr lang="ro-RO" sz="2000" b="1" dirty="0"/>
              <a:t>î</a:t>
            </a:r>
            <a:r>
              <a:rPr lang="en-US" sz="2000" b="1" dirty="0" smtClean="0"/>
              <a:t>n SPC</a:t>
            </a:r>
            <a:r>
              <a:rPr lang="en-US" sz="2000" dirty="0" smtClean="0"/>
              <a:t>: 64</a:t>
            </a:r>
            <a:endParaRPr lang="ro-RO" sz="2000" dirty="0" smtClean="0"/>
          </a:p>
          <a:p>
            <a:pPr marL="0" indent="0">
              <a:buNone/>
            </a:pPr>
            <a:r>
              <a:rPr lang="ro-RO" sz="2000" dirty="0"/>
              <a:t> </a:t>
            </a:r>
            <a:r>
              <a:rPr lang="ro-RO" sz="2000" dirty="0" smtClean="0"/>
              <a:t>      </a:t>
            </a:r>
            <a:r>
              <a:rPr lang="ro-RO" sz="2000" b="1" dirty="0" smtClean="0"/>
              <a:t>Studenți europeni care studiază în altă țară, pe țară gazdă</a:t>
            </a:r>
            <a:r>
              <a:rPr lang="en-US" sz="2000" dirty="0" smtClean="0"/>
              <a:t>: </a:t>
            </a:r>
            <a:r>
              <a:rPr lang="ro-RO" sz="2000" dirty="0" smtClean="0"/>
              <a:t>18 305</a:t>
            </a:r>
          </a:p>
          <a:p>
            <a:pPr marL="0" indent="0">
              <a:buNone/>
            </a:pPr>
            <a:r>
              <a:rPr lang="ro-RO" sz="2000" dirty="0"/>
              <a:t> </a:t>
            </a:r>
            <a:r>
              <a:rPr lang="ro-RO" sz="2000" dirty="0" smtClean="0"/>
              <a:t>      </a:t>
            </a:r>
            <a:r>
              <a:rPr lang="ro-RO" sz="2000" b="1" dirty="0" smtClean="0"/>
              <a:t>Numărul mediu de limbi străine învățate de elevii din învățământul secundar superior ( Clasificarea Internațională Standard a Educației – nivelul 3) </a:t>
            </a:r>
            <a:r>
              <a:rPr lang="en-US" sz="2000" dirty="0" smtClean="0"/>
              <a:t>:</a:t>
            </a:r>
            <a:r>
              <a:rPr lang="ro-RO" sz="2000" dirty="0" smtClean="0"/>
              <a:t> 0,9</a:t>
            </a:r>
            <a:endParaRPr lang="ro-RO" sz="2000" dirty="0"/>
          </a:p>
        </p:txBody>
      </p:sp>
    </p:spTree>
    <p:extLst>
      <p:ext uri="{BB962C8B-B14F-4D97-AF65-F5344CB8AC3E}">
        <p14:creationId xmlns:p14="http://schemas.microsoft.com/office/powerpoint/2010/main" val="4111480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60648"/>
            <a:ext cx="2971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04664"/>
            <a:ext cx="3914800" cy="220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04" y="2132856"/>
            <a:ext cx="3501616" cy="198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3068960"/>
            <a:ext cx="3888432"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4398224"/>
            <a:ext cx="3013442" cy="204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153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640960" cy="6336704"/>
          </a:xfrm>
        </p:spPr>
        <p:txBody>
          <a:bodyPr/>
          <a:lstStyle/>
          <a:p>
            <a:pPr marL="0" indent="0">
              <a:buNone/>
            </a:pPr>
            <a:r>
              <a:rPr lang="ro-RO" dirty="0" smtClean="0"/>
              <a:t>    </a:t>
            </a:r>
            <a:r>
              <a:rPr lang="ro-RO" b="1" dirty="0" smtClean="0"/>
              <a:t>Gastronomia în Grecia</a:t>
            </a:r>
            <a:endParaRPr lang="ro-RO" b="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980728"/>
            <a:ext cx="378042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052736"/>
            <a:ext cx="3357219" cy="3357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4797152"/>
            <a:ext cx="2600325"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861048"/>
            <a:ext cx="4893296" cy="244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360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2869277" cy="2185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260648"/>
            <a:ext cx="3782194" cy="281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2636912"/>
            <a:ext cx="28575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72" y="4725144"/>
            <a:ext cx="5131321" cy="193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284984"/>
            <a:ext cx="3494906" cy="209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973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568952" cy="6336704"/>
          </a:xfrm>
        </p:spPr>
        <p:txBody>
          <a:bodyPr/>
          <a:lstStyle/>
          <a:p>
            <a:pPr marL="0" indent="0">
              <a:buNone/>
            </a:pPr>
            <a:r>
              <a:rPr lang="ro-RO" dirty="0" smtClean="0"/>
              <a:t>   </a:t>
            </a:r>
            <a:r>
              <a:rPr lang="ro-RO" b="1" dirty="0" smtClean="0"/>
              <a:t>Concluzii</a:t>
            </a:r>
          </a:p>
          <a:p>
            <a:pPr marL="0" indent="0">
              <a:buNone/>
            </a:pPr>
            <a:r>
              <a:rPr lang="ro-RO" b="1" dirty="0"/>
              <a:t> </a:t>
            </a:r>
            <a:r>
              <a:rPr lang="ro-RO" b="1" dirty="0" smtClean="0"/>
              <a:t>  </a:t>
            </a:r>
            <a:r>
              <a:rPr lang="ro-RO" sz="2000" b="1" dirty="0" smtClean="0"/>
              <a:t>Grecia e o țară importantă din multe puncte de vedere, dar care se face remarcată în Europa și nu numai prin locurile sale uluitoare în care oricine și-ar dori să ajungă cel puțin o dată în viață. Cu insulele sale care oferă peisaje imposibil de uitat, cu gastronomia aparte care impresionează mereu prin culoare, varietate și gustul specific mediteraneean, cu arhitectura care menține spiritul antic și nu lasă istoria să moară, Grecia e una dintre țările care merită vizitată cel puțin o dată în viață.</a:t>
            </a:r>
            <a:endParaRPr lang="ro-RO" sz="2000" b="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356992"/>
            <a:ext cx="5331657" cy="300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0913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548680"/>
            <a:ext cx="8352927" cy="6048672"/>
          </a:xfrm>
        </p:spPr>
        <p:txBody>
          <a:bodyPr/>
          <a:lstStyle/>
          <a:p>
            <a:pPr marL="0" indent="0">
              <a:buNone/>
            </a:pPr>
            <a:r>
              <a:rPr lang="ro-RO" dirty="0" smtClean="0"/>
              <a:t>   Bibleografie</a:t>
            </a:r>
          </a:p>
          <a:p>
            <a:pPr marL="0" indent="0">
              <a:buNone/>
            </a:pPr>
            <a:r>
              <a:rPr lang="ro-RO" dirty="0"/>
              <a:t>  </a:t>
            </a:r>
            <a:r>
              <a:rPr lang="ro-RO" dirty="0">
                <a:hlinkClick r:id="rId2"/>
              </a:rPr>
              <a:t>https://sacalatorim.ro/grecia-pro-si-contra</a:t>
            </a:r>
            <a:r>
              <a:rPr lang="ro-RO" dirty="0" smtClean="0">
                <a:hlinkClick r:id="rId2"/>
              </a:rPr>
              <a:t>/</a:t>
            </a:r>
            <a:endParaRPr lang="ro-RO" dirty="0" smtClean="0"/>
          </a:p>
          <a:p>
            <a:pPr marL="0" indent="0">
              <a:buNone/>
            </a:pPr>
            <a:r>
              <a:rPr lang="ro-RO" dirty="0"/>
              <a:t>  </a:t>
            </a:r>
            <a:r>
              <a:rPr lang="ro-RO" dirty="0">
                <a:hlinkClick r:id="rId3"/>
              </a:rPr>
              <a:t>https://</a:t>
            </a:r>
            <a:r>
              <a:rPr lang="ro-RO" dirty="0" smtClean="0">
                <a:hlinkClick r:id="rId3"/>
              </a:rPr>
              <a:t>european-union.europa.eu/principles-countries-history/key-facts-and-figures/life-eu_ro</a:t>
            </a:r>
            <a:endParaRPr lang="ro-RO" dirty="0" smtClean="0"/>
          </a:p>
          <a:p>
            <a:pPr marL="0" indent="0">
              <a:buNone/>
            </a:pPr>
            <a:r>
              <a:rPr lang="ro-RO" dirty="0"/>
              <a:t>  </a:t>
            </a:r>
            <a:r>
              <a:rPr lang="ro-RO" dirty="0">
                <a:hlinkClick r:id="rId4"/>
              </a:rPr>
              <a:t>https://ro.wikipedia.org/wiki/Turismul_%</a:t>
            </a:r>
            <a:r>
              <a:rPr lang="ro-RO" dirty="0" smtClean="0">
                <a:hlinkClick r:id="rId4"/>
              </a:rPr>
              <a:t>C3%AEn_Grecia</a:t>
            </a:r>
            <a:endParaRPr lang="ro-RO" dirty="0" smtClean="0"/>
          </a:p>
          <a:p>
            <a:pPr marL="0" indent="0">
              <a:buNone/>
            </a:pPr>
            <a:r>
              <a:rPr lang="ro-RO" dirty="0"/>
              <a:t>  </a:t>
            </a:r>
            <a:r>
              <a:rPr lang="ro-RO" dirty="0">
                <a:hlinkClick r:id="rId5"/>
              </a:rPr>
              <a:t>https://</a:t>
            </a:r>
            <a:r>
              <a:rPr lang="ro-RO" dirty="0" smtClean="0">
                <a:hlinkClick r:id="rId5"/>
              </a:rPr>
              <a:t>ro.wikipedia.org/wiki/Economia_Greciei</a:t>
            </a:r>
            <a:endParaRPr lang="ro-RO" dirty="0" smtClean="0"/>
          </a:p>
          <a:p>
            <a:pPr marL="0" indent="0">
              <a:buNone/>
            </a:pPr>
            <a:r>
              <a:rPr lang="ro-RO"/>
              <a:t>  </a:t>
            </a:r>
            <a:r>
              <a:rPr lang="ro-RO">
                <a:hlinkClick r:id="rId6"/>
              </a:rPr>
              <a:t>https://astelus.com/ro/tradi%C8%9Bii-grece%C8%99ti-Grecia</a:t>
            </a:r>
            <a:r>
              <a:rPr lang="ro-RO" smtClean="0">
                <a:hlinkClick r:id="rId6"/>
              </a:rPr>
              <a:t>/</a:t>
            </a:r>
            <a:endParaRPr lang="ro-RO" smtClean="0"/>
          </a:p>
          <a:p>
            <a:pPr marL="0" indent="0">
              <a:buNone/>
            </a:pPr>
            <a:endParaRPr lang="ro-RO" dirty="0"/>
          </a:p>
        </p:txBody>
      </p:sp>
    </p:spTree>
    <p:extLst>
      <p:ext uri="{BB962C8B-B14F-4D97-AF65-F5344CB8AC3E}">
        <p14:creationId xmlns:p14="http://schemas.microsoft.com/office/powerpoint/2010/main" val="10783518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363272" cy="6120680"/>
          </a:xfrm>
        </p:spPr>
        <p:txBody>
          <a:bodyPr/>
          <a:lstStyle/>
          <a:p>
            <a:pPr marL="0" indent="0">
              <a:buNone/>
            </a:pPr>
            <a:r>
              <a:rPr lang="ro-RO" dirty="0" smtClean="0"/>
              <a:t> </a:t>
            </a:r>
            <a:endParaRPr lang="ro-RO"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376083" cy="243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844824"/>
            <a:ext cx="4598268" cy="3058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3948173"/>
            <a:ext cx="3798168" cy="2342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2743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363272" cy="6408712"/>
          </a:xfrm>
        </p:spPr>
        <p:txBody>
          <a:bodyPr/>
          <a:lstStyle/>
          <a:p>
            <a:pPr marL="0" indent="0">
              <a:buNone/>
            </a:pPr>
            <a:r>
              <a:rPr lang="ro-RO" dirty="0" smtClean="0"/>
              <a:t> </a:t>
            </a:r>
            <a:r>
              <a:rPr lang="ro-RO" sz="2800" dirty="0" smtClean="0"/>
              <a:t>B. Scopul proiectului</a:t>
            </a:r>
          </a:p>
          <a:p>
            <a:pPr marL="0" indent="0">
              <a:buNone/>
            </a:pPr>
            <a:r>
              <a:rPr lang="ro-RO" dirty="0"/>
              <a:t> </a:t>
            </a:r>
            <a:r>
              <a:rPr lang="ro-RO" dirty="0" smtClean="0"/>
              <a:t>       </a:t>
            </a:r>
            <a:r>
              <a:rPr lang="ro-RO" sz="2000" dirty="0" smtClean="0"/>
              <a:t>Acest proiect este realizat cu scopul de a prezenta, din perspectiva unei persoane care își dorește foarte mult să ajungă la un moment dat în această țară, aspectele generale și cele mai frumoase priveliști ale Greciei, stat membru UE.</a:t>
            </a:r>
          </a:p>
          <a:p>
            <a:pPr marL="0" indent="0">
              <a:buNone/>
            </a:pPr>
            <a:endParaRPr lang="ro-RO"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36912"/>
            <a:ext cx="3670615"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184" y="3613831"/>
            <a:ext cx="4193832" cy="279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939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6336704"/>
          </a:xfrm>
        </p:spPr>
        <p:txBody>
          <a:bodyPr>
            <a:normAutofit/>
          </a:bodyPr>
          <a:lstStyle/>
          <a:p>
            <a:pPr marL="0" indent="0">
              <a:buNone/>
            </a:pPr>
            <a:r>
              <a:rPr lang="ro-RO" dirty="0" smtClean="0"/>
              <a:t>  2. Istorie și cultură</a:t>
            </a:r>
          </a:p>
          <a:p>
            <a:pPr marL="0" indent="0">
              <a:buNone/>
            </a:pPr>
            <a:r>
              <a:rPr lang="ro-RO" dirty="0"/>
              <a:t> </a:t>
            </a:r>
            <a:r>
              <a:rPr lang="ro-RO" dirty="0" smtClean="0"/>
              <a:t>      </a:t>
            </a:r>
            <a:r>
              <a:rPr lang="ro-RO" sz="2000" dirty="0" smtClean="0"/>
              <a:t>A. Grecia antică și impactul ei asupra civilizației occidentale</a:t>
            </a:r>
          </a:p>
          <a:p>
            <a:pPr marL="0" indent="0">
              <a:buNone/>
            </a:pPr>
            <a:r>
              <a:rPr lang="ro-RO" sz="1600" dirty="0"/>
              <a:t> </a:t>
            </a:r>
            <a:r>
              <a:rPr lang="ro-RO" sz="1600" dirty="0" smtClean="0"/>
              <a:t>           </a:t>
            </a:r>
            <a:r>
              <a:rPr lang="vi-VN" sz="1600" dirty="0" smtClean="0"/>
              <a:t>Grecia Antică (în greacă </a:t>
            </a:r>
            <a:r>
              <a:rPr lang="el-GR" sz="1600" dirty="0" smtClean="0"/>
              <a:t>Ἑλλάς, </a:t>
            </a:r>
            <a:r>
              <a:rPr lang="vi-VN" sz="1600" dirty="0" smtClean="0"/>
              <a:t>în latină Hellás) a fost o civilizație antică din bazinul mediteranean, provenită din peninsula balcanică, care a durat din secolul al XII-lea î.Hr. până în anul 313 d.Hr., la oficializarea creștinismului, sau până la închiderea academiei ateniene de către împăratul Iustinian I în 529 d.Hr. După colapsul civilizației grecești antice, a urmat perioada romano-bizantină.</a:t>
            </a:r>
          </a:p>
          <a:p>
            <a:pPr marL="0" indent="0">
              <a:buNone/>
            </a:pPr>
            <a:r>
              <a:rPr lang="ro-RO" sz="2000" dirty="0"/>
              <a:t> </a:t>
            </a:r>
            <a:r>
              <a:rPr lang="ro-RO" sz="2000" dirty="0" smtClean="0"/>
              <a:t>        </a:t>
            </a:r>
            <a:r>
              <a:rPr lang="vi-VN" sz="1600" dirty="0" smtClean="0"/>
              <a:t>Civilizația grecească antică s-a dezvoltat în peninsula balcanică la trei secole după sfârșitul epocii bronzului și prăbușirea civilizației miceniene; orașe-state grecești numite „polisuri” s-au format din secolul al VIII-lea î.Hr. în perioada arhaică și au declanșat procesul de colonizare a bazinului mediteranean, în Turcia, Libia, Italia, Franța, Spania, Rusia, Egipt, România, Ucraina și Georgia de azi. A urmat Epoca Clasică, care a culminat cu înflorirea culturală, artistică, literară, științifică, filosofică și arhitecturală, dar și cu războaiele cu perșii din secolele V-IV î.Hr. Epoca clasică s-a încheiat odată cu Războiul peloponesiac dintre Liga de la Delos și Liga peloponesiacă.</a:t>
            </a:r>
            <a:endParaRPr lang="ro-RO" sz="1600" dirty="0" smtClean="0"/>
          </a:p>
          <a:p>
            <a:pPr marL="0" indent="0">
              <a:buNone/>
            </a:pPr>
            <a:r>
              <a:rPr lang="ro-RO" sz="1600" dirty="0"/>
              <a:t> </a:t>
            </a:r>
            <a:r>
              <a:rPr lang="ro-RO" sz="1600" dirty="0" smtClean="0"/>
              <a:t>         </a:t>
            </a:r>
            <a:r>
              <a:rPr lang="vi-VN" sz="1600" dirty="0" smtClean="0"/>
              <a:t>În secolul al IV-lea î.Hr. regele macedonean Alexandru cel Mare a supus orașele-state grecești și a nimicit Imperiul Persan, cucerind Orientul Apropiat și Mijlociu, răspândind civilizația și cultura elenistică până în India. După moartea lui Alexandru imperiul macedonean s-a dezbinat în regate succesoare cu specific grecesc: Regatul Egiptean (Ptolemeu), Regatul Seleucid, Regatul trac al lui Lisimah, Regatul macedonean al lui Casandru⁠(d) și regatul greco-bactrian din Afganistanul de azi.</a:t>
            </a:r>
            <a:endParaRPr lang="ro-RO" sz="1600" dirty="0"/>
          </a:p>
        </p:txBody>
      </p:sp>
    </p:spTree>
    <p:extLst>
      <p:ext uri="{BB962C8B-B14F-4D97-AF65-F5344CB8AC3E}">
        <p14:creationId xmlns:p14="http://schemas.microsoft.com/office/powerpoint/2010/main" val="1636205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12968" cy="6480720"/>
          </a:xfrm>
        </p:spPr>
        <p:txBody>
          <a:bodyPr>
            <a:normAutofit/>
          </a:bodyPr>
          <a:lstStyle/>
          <a:p>
            <a:pPr marL="0" indent="0">
              <a:buNone/>
            </a:pPr>
            <a:r>
              <a:rPr lang="ro-RO" dirty="0" smtClean="0"/>
              <a:t>   </a:t>
            </a:r>
            <a:r>
              <a:rPr lang="vi-VN" sz="1600" dirty="0" smtClean="0"/>
              <a:t>În secolele II-I î.Hr. Imperiul Roman a supus primele trei regate elenistice în vreme ce regatul Bactriei a fost cucerit de indo-sciți și parți. Cultura, religia și arta romană s-a inspirat după cea grecească, ajungând să o exporte prin procesul de romanizare în Europa, dar și în Orient și în nordul Africii, care s-au menținut sub ocupație bizantină până la invazia arabă și islamificarea din anii 600-700 d.Hr.</a:t>
            </a:r>
          </a:p>
          <a:p>
            <a:pPr marL="0" indent="0">
              <a:buNone/>
            </a:pPr>
            <a:r>
              <a:rPr lang="ro-RO" sz="1600" dirty="0"/>
              <a:t> </a:t>
            </a:r>
            <a:r>
              <a:rPr lang="ro-RO" sz="1600" dirty="0" smtClean="0"/>
              <a:t>   </a:t>
            </a:r>
            <a:r>
              <a:rPr lang="vi-VN" sz="1600" dirty="0" smtClean="0"/>
              <a:t>Grecia clasică a devenit o inspirație și leagănul civilizației pentru civilizația vestică în ce privește politica, filosofia, arta, știința și arhitectura, dar și stilul de viață.</a:t>
            </a:r>
            <a:endParaRPr lang="ro-RO" sz="1600" dirty="0" smtClean="0"/>
          </a:p>
          <a:p>
            <a:pPr marL="0" indent="0">
              <a:buNone/>
            </a:pPr>
            <a:endParaRPr lang="ro-RO"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847628"/>
            <a:ext cx="3348372"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36" y="3284984"/>
            <a:ext cx="2093379" cy="279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589" y="4797151"/>
            <a:ext cx="2788904" cy="19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2564903"/>
            <a:ext cx="1685925"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72967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88640"/>
            <a:ext cx="8928992" cy="6552728"/>
          </a:xfrm>
        </p:spPr>
        <p:txBody>
          <a:bodyPr>
            <a:normAutofit/>
          </a:bodyPr>
          <a:lstStyle/>
          <a:p>
            <a:r>
              <a:rPr lang="ro-RO" sz="2400" dirty="0" smtClean="0"/>
              <a:t>B. Mitologia greacă și artele</a:t>
            </a:r>
          </a:p>
          <a:p>
            <a:pPr marL="0" indent="0">
              <a:buNone/>
            </a:pPr>
            <a:r>
              <a:rPr lang="ro-RO" sz="1400" dirty="0"/>
              <a:t> </a:t>
            </a:r>
            <a:r>
              <a:rPr lang="ro-RO" sz="1400" dirty="0" smtClean="0"/>
              <a:t>       </a:t>
            </a:r>
            <a:r>
              <a:rPr lang="vi-VN" sz="1600" dirty="0" smtClean="0"/>
              <a:t>Mitologia greacă este corpul de mituri relatate inițial de grecii antici. Aceste istorii se preocupă de origini și natura lumii, viețile și activitățile zeităților, eroilor și creaturilor mitologice și de originile și semnificația practicilor de cult și ritual. Specialiștii moderni studiază miturile în încercarea de a arunca lumină asupra instituțiilor religioase și politice ale Greciei antice și ale civilizației sale și de a înțelege însăși natura creării mitului.</a:t>
            </a:r>
            <a:r>
              <a:rPr lang="ro-RO" sz="1600" dirty="0" smtClean="0"/>
              <a:t> </a:t>
            </a:r>
          </a:p>
          <a:p>
            <a:pPr marL="0" indent="0">
              <a:buNone/>
            </a:pPr>
            <a:endParaRPr lang="vi-VN" sz="1600"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76872"/>
            <a:ext cx="3240361" cy="207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942" y="2160296"/>
            <a:ext cx="2666404" cy="200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094" y="4663513"/>
            <a:ext cx="3240360" cy="176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437112"/>
            <a:ext cx="2756852" cy="201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585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856984" cy="6480720"/>
          </a:xfrm>
        </p:spPr>
        <p:txBody>
          <a:bodyPr/>
          <a:lstStyle/>
          <a:p>
            <a:pPr marL="0" indent="0">
              <a:buNone/>
            </a:pPr>
            <a:r>
              <a:rPr lang="ro-RO" dirty="0" smtClean="0"/>
              <a:t>   </a:t>
            </a:r>
            <a:endParaRPr lang="ro-RO" dirty="0"/>
          </a:p>
        </p:txBody>
      </p:sp>
      <p:sp>
        <p:nvSpPr>
          <p:cNvPr id="4" name="Rectangle 3"/>
          <p:cNvSpPr/>
          <p:nvPr/>
        </p:nvSpPr>
        <p:spPr>
          <a:xfrm>
            <a:off x="179512" y="404664"/>
            <a:ext cx="8496944" cy="3816429"/>
          </a:xfrm>
          <a:prstGeom prst="rect">
            <a:avLst/>
          </a:prstGeom>
        </p:spPr>
        <p:txBody>
          <a:bodyPr wrap="square">
            <a:spAutoFit/>
          </a:bodyPr>
          <a:lstStyle/>
          <a:p>
            <a:r>
              <a:rPr lang="vi-VN" dirty="0" smtClean="0"/>
              <a:t> </a:t>
            </a:r>
            <a:r>
              <a:rPr lang="vi-VN" sz="1400" dirty="0" smtClean="0"/>
              <a:t>Miturile grecești au fost inițial propagate de tradiția poetică orală, cel mai probabil de cântăreții minoici și micenieni începând cu secolul al XVIII-lea î.Hr.;[2] miturile despre războiul troian și urmările sale au devenit parte a tradiției orale a epopeilor lui Homer, Iliada și Odiseea. Două poeme ale lui Hesiod, aproape contemporan cu Homer, Teogonia și Munci și zile, conțin relatări despre geneza universului, succesiunea conducătorilor divini, succesiunea epocilor umane, originea suferințelor umane și originea practicilor de sacrificiu. Miturile sunt de asemenea păstrate în Imnurile Homerice, în fragmentele epopeilor din Ciclul Epic, în poemele lirice, în operele tragedianilor și ale comedianților din secolul al V-lea î.Hr., în scrierile intelectualilor și ale poeților din epoca elenistică și în textele din timpul Imperiului Roman ale unor scriitori precum Plutarh și Pausanias.</a:t>
            </a:r>
          </a:p>
          <a:p>
            <a:r>
              <a:rPr lang="vi-VN" sz="1400" dirty="0" smtClean="0"/>
              <a:t>       În afară de acest depozit narativ din literatura Greciei antice, reprezentările picturale ale zeilor, eroilor și episoadelor mitice înfățișate în mod vizibil în picturile de pe vase și pe decorația de ofrande votive și multe alte artefacte. Desenele geometrice de pe ceramica secolului al VIII-lea î.Hr. prezintă scene din ciclul troian, precum și aventurile lui Heracle. În perioadele arhaică, clasică și elenistică, apar scenele homerice și alte scene mitologice, completând mărturiile literale existente.</a:t>
            </a:r>
          </a:p>
          <a:p>
            <a:r>
              <a:rPr lang="vi-VN" sz="1400" dirty="0" smtClean="0"/>
              <a:t>      Mitologia greacă a avut o influență amplă asupra culturii, artelor și literaturii civilizației occidentale și rămâne parte a limbajului și moștenirii occidentale. Poeții și artiștii din timpurile antice până în prezent au dobândit inspirație din mitologia greacă și au descoperit relevanță și semnificație contemporană în teme.</a:t>
            </a:r>
            <a:endParaRPr lang="ro-RO" sz="1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316350"/>
            <a:ext cx="4286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549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8856984" cy="6552728"/>
          </a:xfrm>
        </p:spPr>
        <p:txBody>
          <a:bodyPr/>
          <a:lstStyle/>
          <a:p>
            <a:pPr marL="0" indent="0">
              <a:buNone/>
            </a:pPr>
            <a:r>
              <a:rPr lang="ro-RO" dirty="0" smtClean="0"/>
              <a:t>    </a:t>
            </a:r>
            <a:r>
              <a:rPr lang="vi-VN" sz="1800" dirty="0" smtClean="0"/>
              <a:t>Arta din Grecia antică a exercitat o mare influență asupra culturilor multor țări, în special în domeniul sculpturii și arhitecturii. Ea poate fi împărțită din punct de vedere stilistic în patru categorii: geometrică, arhaică, clasică, si elenistică. Spre deosebire de alte popoare antice, grecii, prin arta lor magnifică, au glorificat umanitatea.</a:t>
            </a:r>
            <a:endParaRPr lang="ro-RO" sz="1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2001408"/>
            <a:ext cx="205367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3861048"/>
            <a:ext cx="2014952" cy="268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4208" y="1872790"/>
            <a:ext cx="3280792" cy="220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633" y="4077072"/>
            <a:ext cx="1894624" cy="261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4222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252</TotalTime>
  <Words>1807</Words>
  <Application>Microsoft Office PowerPoint</Application>
  <PresentationFormat>On-screen Show (4:3)</PresentationFormat>
  <Paragraphs>72</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Waveform</vt:lpstr>
      <vt:lpstr>Grecia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Grecia</dc:title>
  <dc:creator>User</dc:creator>
  <cp:lastModifiedBy>User</cp:lastModifiedBy>
  <cp:revision>24</cp:revision>
  <dcterms:created xsi:type="dcterms:W3CDTF">2023-04-27T16:23:22Z</dcterms:created>
  <dcterms:modified xsi:type="dcterms:W3CDTF">2023-04-27T21:57:29Z</dcterms:modified>
</cp:coreProperties>
</file>