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05" r:id="rId5"/>
    <p:sldId id="296" r:id="rId6"/>
    <p:sldId id="330" r:id="rId7"/>
    <p:sldId id="331" r:id="rId8"/>
    <p:sldId id="332" r:id="rId9"/>
    <p:sldId id="333" r:id="rId10"/>
    <p:sldId id="334" r:id="rId11"/>
    <p:sldId id="338" r:id="rId12"/>
    <p:sldId id="339" r:id="rId13"/>
    <p:sldId id="340" r:id="rId14"/>
    <p:sldId id="341" r:id="rId15"/>
    <p:sldId id="342" r:id="rId16"/>
    <p:sldId id="343" r:id="rId17"/>
    <p:sldId id="306" r:id="rId18"/>
    <p:sldId id="317" r:id="rId19"/>
    <p:sldId id="318" r:id="rId20"/>
    <p:sldId id="335" r:id="rId21"/>
    <p:sldId id="336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44" r:id="rId34"/>
    <p:sldId id="345" r:id="rId35"/>
    <p:sldId id="346" r:id="rId36"/>
    <p:sldId id="347" r:id="rId37"/>
    <p:sldId id="348" r:id="rId38"/>
    <p:sldId id="349" r:id="rId39"/>
    <p:sldId id="3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79" autoAdjust="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4/28/23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4/28/23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eb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ebp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ebp"/><Relationship Id="rId2" Type="http://schemas.openxmlformats.org/officeDocument/2006/relationships/image" Target="../media/image51.web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webp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Tyron Arthur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D49FD-23E1-9A38-0A29-E870D7941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740" y="1460523"/>
            <a:ext cx="7744968" cy="2697480"/>
          </a:xfrm>
        </p:spPr>
        <p:txBody>
          <a:bodyPr/>
          <a:lstStyle/>
          <a:p>
            <a:r>
              <a:rPr lang="en-US" dirty="0"/>
              <a:t>Râul Tagus: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lung </a:t>
            </a:r>
            <a:r>
              <a:rPr lang="en-US" dirty="0" err="1"/>
              <a:t>râu</a:t>
            </a:r>
            <a:r>
              <a:rPr lang="en-US" dirty="0"/>
              <a:t> din Peninsula </a:t>
            </a:r>
            <a:r>
              <a:rPr lang="en-US" dirty="0" err="1"/>
              <a:t>Iberică</a:t>
            </a:r>
            <a:r>
              <a:rPr lang="en-US" dirty="0"/>
              <a:t>, </a:t>
            </a:r>
            <a:r>
              <a:rPr lang="en-US" dirty="0" err="1"/>
              <a:t>curgând</a:t>
            </a:r>
            <a:r>
              <a:rPr lang="en-US" dirty="0"/>
              <a:t> 1.007 </a:t>
            </a:r>
            <a:r>
              <a:rPr lang="en-US" dirty="0" err="1"/>
              <a:t>kilometri</a:t>
            </a:r>
            <a:r>
              <a:rPr lang="en-US" dirty="0"/>
              <a:t> (626 mile) de la </a:t>
            </a:r>
            <a:r>
              <a:rPr lang="en-US" dirty="0" err="1"/>
              <a:t>izvorul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platoul</a:t>
            </a:r>
            <a:r>
              <a:rPr lang="en-US" dirty="0"/>
              <a:t> central al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en-US" dirty="0" err="1"/>
              <a:t>gura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Oceanul</a:t>
            </a:r>
            <a:r>
              <a:rPr lang="en-US" dirty="0"/>
              <a:t> Atlantic. Râul </a:t>
            </a:r>
            <a:r>
              <a:rPr lang="en-US" dirty="0" err="1"/>
              <a:t>trece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orașe</a:t>
            </a:r>
            <a:r>
              <a:rPr lang="en-US" dirty="0"/>
              <a:t> </a:t>
            </a:r>
            <a:r>
              <a:rPr lang="en-US" dirty="0" err="1"/>
              <a:t>majore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Toledo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Lisabona</a:t>
            </a:r>
            <a:r>
              <a:rPr lang="en-US" dirty="0"/>
              <a:t> din </a:t>
            </a:r>
            <a:r>
              <a:rPr lang="en-US" dirty="0" err="1"/>
              <a:t>Portugalia</a:t>
            </a:r>
            <a:r>
              <a:rPr lang="en-US" dirty="0"/>
              <a:t> </a:t>
            </a:r>
            <a:r>
              <a:rPr lang="en-US" dirty="0" err="1"/>
              <a:t>vecină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279D4-4D99-C996-487D-47026D1CC0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349D7-02FA-6B92-0AE9-400962F2F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77CA2-E61A-A7B8-E237-B23B03A3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292" y="3002298"/>
            <a:ext cx="2533650" cy="1809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03732-CC86-67EE-7C4F-C5BB475B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85" y="3068973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EEFDC-C31F-BF05-CB4C-64712E3BB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453" y="3361439"/>
            <a:ext cx="2423850" cy="14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5BF5-885A-4603-257C-544546EA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1569580"/>
            <a:ext cx="7744968" cy="2697480"/>
          </a:xfrm>
        </p:spPr>
        <p:txBody>
          <a:bodyPr/>
          <a:lstStyle/>
          <a:p>
            <a:r>
              <a:rPr lang="en-US" dirty="0"/>
              <a:t>Râul Guadiana: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curge</a:t>
            </a:r>
            <a:r>
              <a:rPr lang="en-US" dirty="0"/>
              <a:t> pe 818 </a:t>
            </a:r>
            <a:r>
              <a:rPr lang="en-US" dirty="0" err="1"/>
              <a:t>kilometri</a:t>
            </a:r>
            <a:r>
              <a:rPr lang="en-US" dirty="0"/>
              <a:t> (508 mile)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sud-vestul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Portugalia</a:t>
            </a:r>
            <a:r>
              <a:rPr lang="en-US" dirty="0"/>
              <a:t> </a:t>
            </a:r>
            <a:r>
              <a:rPr lang="en-US" dirty="0" err="1"/>
              <a:t>înainte</a:t>
            </a:r>
            <a:r>
              <a:rPr lang="en-US" dirty="0"/>
              <a:t> de a se </a:t>
            </a:r>
            <a:r>
              <a:rPr lang="en-US" dirty="0" err="1"/>
              <a:t>vărsa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Golful</a:t>
            </a:r>
            <a:r>
              <a:rPr lang="en-US" dirty="0"/>
              <a:t> Cadiz. Râul </a:t>
            </a:r>
            <a:r>
              <a:rPr lang="en-US" dirty="0" err="1"/>
              <a:t>formează</a:t>
            </a:r>
            <a:r>
              <a:rPr lang="en-US" dirty="0"/>
              <a:t> </a:t>
            </a:r>
            <a:r>
              <a:rPr lang="en-US" dirty="0" err="1"/>
              <a:t>granița</a:t>
            </a:r>
            <a:r>
              <a:rPr lang="en-US" dirty="0"/>
              <a:t> </a:t>
            </a:r>
            <a:r>
              <a:rPr lang="en-US" dirty="0" err="1"/>
              <a:t>internațională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țări</a:t>
            </a:r>
            <a:r>
              <a:rPr lang="en-US" dirty="0"/>
              <a:t> pe o mare </a:t>
            </a:r>
            <a:r>
              <a:rPr lang="en-US" dirty="0" err="1"/>
              <a:t>parte</a:t>
            </a:r>
            <a:r>
              <a:rPr lang="en-US" dirty="0"/>
              <a:t> din </a:t>
            </a:r>
            <a:r>
              <a:rPr lang="en-US" dirty="0" err="1"/>
              <a:t>lungimea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2A29-A246-CD22-066E-9901A288C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CB43F-10E5-69A4-5CA7-4DEFF7B54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B8430-3FA2-46B3-B70F-D8C20171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909" y="3127477"/>
            <a:ext cx="2667000" cy="1609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3BB845-1F9A-F48D-16BC-88EB3619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55" y="3127477"/>
            <a:ext cx="3702778" cy="18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99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D051-82E3-04A1-251E-1A0576CB2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958" y="1410189"/>
            <a:ext cx="7744968" cy="2697480"/>
          </a:xfrm>
        </p:spPr>
        <p:txBody>
          <a:bodyPr/>
          <a:lstStyle/>
          <a:p>
            <a:r>
              <a:rPr lang="en-US" dirty="0"/>
              <a:t>Râul Guadalquivir: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curge</a:t>
            </a:r>
            <a:r>
              <a:rPr lang="en-US" dirty="0"/>
              <a:t> pe 657 de </a:t>
            </a:r>
            <a:r>
              <a:rPr lang="en-US" dirty="0" err="1"/>
              <a:t>kilometri</a:t>
            </a:r>
            <a:r>
              <a:rPr lang="en-US" dirty="0"/>
              <a:t> (408 mile)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sudul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, de la </a:t>
            </a:r>
            <a:r>
              <a:rPr lang="en-US" dirty="0" err="1"/>
              <a:t>izvorul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Sierra de Cazorla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en-US" dirty="0" err="1"/>
              <a:t>gura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Golful</a:t>
            </a:r>
            <a:r>
              <a:rPr lang="en-US" dirty="0"/>
              <a:t> Cadiz. Râul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navigabil</a:t>
            </a:r>
            <a:r>
              <a:rPr lang="en-US" dirty="0"/>
              <a:t> pe o mare </a:t>
            </a:r>
            <a:r>
              <a:rPr lang="en-US" dirty="0" err="1"/>
              <a:t>parte</a:t>
            </a:r>
            <a:r>
              <a:rPr lang="en-US" dirty="0"/>
              <a:t> din </a:t>
            </a:r>
            <a:r>
              <a:rPr lang="en-US" dirty="0" err="1"/>
              <a:t>lungimea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important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irigații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hidroelectrică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487A3-009D-5A13-982D-0A132E999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4B55-266B-7D17-B298-8D66203C93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5EBC4-0C13-322E-92FD-10E8668E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79" y="2690812"/>
            <a:ext cx="3105150" cy="1476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12ED5-5EF2-F5C6-3A79-1C78A52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21" y="2444342"/>
            <a:ext cx="2857500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4FA6BA-2BDE-1D8C-7412-7B915478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145" y="323613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8669F-B04C-48C6-5E05-7480D758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076" y="1384183"/>
            <a:ext cx="8900718" cy="36156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 </a:t>
            </a:r>
            <a:r>
              <a:rPr lang="en-US" dirty="0" err="1"/>
              <a:t>lângă</a:t>
            </a:r>
            <a:r>
              <a:rPr lang="en-US" dirty="0"/>
              <a:t> </a:t>
            </a:r>
            <a:r>
              <a:rPr lang="en-US" dirty="0" err="1"/>
              <a:t>sistemele</a:t>
            </a:r>
            <a:r>
              <a:rPr lang="en-US" dirty="0"/>
              <a:t> </a:t>
            </a:r>
            <a:r>
              <a:rPr lang="en-US" dirty="0" err="1"/>
              <a:t>fluviale</a:t>
            </a:r>
            <a:r>
              <a:rPr lang="en-US" dirty="0"/>
              <a:t> </a:t>
            </a:r>
            <a:r>
              <a:rPr lang="en-US" dirty="0" err="1"/>
              <a:t>majore</a:t>
            </a:r>
            <a:r>
              <a:rPr lang="en-US" dirty="0"/>
              <a:t>, </a:t>
            </a:r>
            <a:r>
              <a:rPr lang="en-US" dirty="0" err="1"/>
              <a:t>Spania</a:t>
            </a:r>
            <a:r>
              <a:rPr lang="en-US" dirty="0"/>
              <a:t> are </a:t>
            </a:r>
            <a:r>
              <a:rPr lang="en-US" dirty="0" err="1"/>
              <a:t>și</a:t>
            </a:r>
            <a:r>
              <a:rPr lang="en-US" dirty="0"/>
              <a:t> zone de </a:t>
            </a:r>
            <a:r>
              <a:rPr lang="en-US" dirty="0" err="1"/>
              <a:t>coastă</a:t>
            </a:r>
            <a:r>
              <a:rPr lang="en-US" dirty="0"/>
              <a:t> </a:t>
            </a:r>
            <a:r>
              <a:rPr lang="en-US" dirty="0" err="1"/>
              <a:t>extinse</a:t>
            </a:r>
            <a:r>
              <a:rPr lang="en-US" dirty="0"/>
              <a:t> </a:t>
            </a:r>
            <a:r>
              <a:rPr lang="en-US" dirty="0" err="1"/>
              <a:t>atât</a:t>
            </a:r>
            <a:r>
              <a:rPr lang="en-US" dirty="0"/>
              <a:t> de-a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Oceanului</a:t>
            </a:r>
            <a:r>
              <a:rPr lang="en-US" dirty="0"/>
              <a:t> Atlantic,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de-a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Mării</a:t>
            </a:r>
            <a:r>
              <a:rPr lang="en-US" dirty="0"/>
              <a:t> </a:t>
            </a:r>
            <a:r>
              <a:rPr lang="en-US" dirty="0" err="1"/>
              <a:t>Mediterane</a:t>
            </a:r>
            <a:r>
              <a:rPr lang="en-US" dirty="0"/>
              <a:t>. </a:t>
            </a:r>
            <a:r>
              <a:rPr lang="en-US" dirty="0" err="1"/>
              <a:t>Linia</a:t>
            </a:r>
            <a:r>
              <a:rPr lang="en-US" dirty="0"/>
              <a:t> de </a:t>
            </a:r>
            <a:r>
              <a:rPr lang="en-US" dirty="0" err="1"/>
              <a:t>coastă</a:t>
            </a:r>
            <a:r>
              <a:rPr lang="en-US" dirty="0"/>
              <a:t> a </a:t>
            </a:r>
            <a:r>
              <a:rPr lang="en-US" dirty="0" err="1"/>
              <a:t>țării</a:t>
            </a:r>
            <a:r>
              <a:rPr lang="en-US" dirty="0"/>
              <a:t> are o </a:t>
            </a:r>
            <a:r>
              <a:rPr lang="en-US" dirty="0" err="1"/>
              <a:t>lungime</a:t>
            </a:r>
            <a:r>
              <a:rPr lang="en-US" dirty="0"/>
              <a:t> de </a:t>
            </a:r>
            <a:r>
              <a:rPr lang="en-US" dirty="0" err="1"/>
              <a:t>peste</a:t>
            </a:r>
            <a:r>
              <a:rPr lang="en-US" dirty="0"/>
              <a:t> 5.000 de </a:t>
            </a:r>
            <a:r>
              <a:rPr lang="en-US" dirty="0" err="1"/>
              <a:t>kilometri</a:t>
            </a:r>
            <a:r>
              <a:rPr lang="en-US" dirty="0"/>
              <a:t> (3.100 de mile) </a:t>
            </a:r>
            <a:r>
              <a:rPr lang="en-US" dirty="0" err="1"/>
              <a:t>și</a:t>
            </a:r>
            <a:r>
              <a:rPr lang="en-US" dirty="0"/>
              <a:t> include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porturi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, cum </a:t>
            </a:r>
            <a:r>
              <a:rPr lang="en-US" dirty="0" err="1"/>
              <a:t>ar</a:t>
            </a:r>
            <a:r>
              <a:rPr lang="en-US" dirty="0"/>
              <a:t> fi Barcelona, Valencia </a:t>
            </a:r>
            <a:r>
              <a:rPr lang="en-US" dirty="0" err="1"/>
              <a:t>și</a:t>
            </a:r>
            <a:r>
              <a:rPr lang="en-US" dirty="0"/>
              <a:t> Algeciras.</a:t>
            </a:r>
          </a:p>
          <a:p>
            <a:r>
              <a:rPr lang="en-US" dirty="0" err="1"/>
              <a:t>Spania</a:t>
            </a:r>
            <a:r>
              <a:rPr lang="en-US" dirty="0"/>
              <a:t> are,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numeroase</a:t>
            </a:r>
            <a:r>
              <a:rPr lang="en-US" dirty="0"/>
              <a:t> </a:t>
            </a:r>
            <a:r>
              <a:rPr lang="en-US" dirty="0" err="1"/>
              <a:t>lacuri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rezervoare</a:t>
            </a:r>
            <a:r>
              <a:rPr lang="en-US" dirty="0"/>
              <a:t>, </a:t>
            </a:r>
            <a:r>
              <a:rPr lang="en-US" dirty="0" err="1"/>
              <a:t>dintre</a:t>
            </a:r>
            <a:r>
              <a:rPr lang="en-US" dirty="0"/>
              <a:t> care </a:t>
            </a:r>
            <a:r>
              <a:rPr lang="en-US" dirty="0" err="1"/>
              <a:t>multe</a:t>
            </a:r>
            <a:r>
              <a:rPr lang="en-US" dirty="0"/>
              <a:t> sunt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irigații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hidroelectrică</a:t>
            </a:r>
            <a:r>
              <a:rPr lang="en-US" dirty="0"/>
              <a:t>.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lacuri</a:t>
            </a:r>
            <a:r>
              <a:rPr lang="en-US" dirty="0"/>
              <a:t> din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 </a:t>
            </a:r>
            <a:r>
              <a:rPr lang="en-US" dirty="0" err="1"/>
              <a:t>Lacul</a:t>
            </a:r>
            <a:r>
              <a:rPr lang="en-US" dirty="0"/>
              <a:t> </a:t>
            </a:r>
            <a:r>
              <a:rPr lang="en-US" dirty="0" err="1"/>
              <a:t>Banyoles</a:t>
            </a:r>
            <a:r>
              <a:rPr lang="en-US" dirty="0"/>
              <a:t> din Catalonia, </a:t>
            </a:r>
            <a:r>
              <a:rPr lang="en-US" dirty="0" err="1"/>
              <a:t>Lacul</a:t>
            </a:r>
            <a:r>
              <a:rPr lang="en-US" dirty="0"/>
              <a:t> Sanabria din Castilla y Leon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Lacul</a:t>
            </a:r>
            <a:r>
              <a:rPr lang="en-US" dirty="0"/>
              <a:t> </a:t>
            </a:r>
            <a:r>
              <a:rPr lang="en-US" dirty="0" err="1"/>
              <a:t>Vinuela</a:t>
            </a:r>
            <a:r>
              <a:rPr lang="en-US" dirty="0"/>
              <a:t> din </a:t>
            </a:r>
            <a:r>
              <a:rPr lang="en-US" dirty="0" err="1"/>
              <a:t>Andaluzia</a:t>
            </a:r>
            <a:r>
              <a:rPr lang="en-US" dirty="0"/>
              <a:t>.</a:t>
            </a:r>
          </a:p>
          <a:p>
            <a:r>
              <a:rPr lang="en-US" dirty="0" err="1"/>
              <a:t>În</a:t>
            </a:r>
            <a:r>
              <a:rPr lang="en-US" dirty="0"/>
              <a:t> general, </a:t>
            </a:r>
            <a:r>
              <a:rPr lang="en-US" dirty="0" err="1"/>
              <a:t>hidrografia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resursă</a:t>
            </a:r>
            <a:r>
              <a:rPr lang="en-US" dirty="0"/>
              <a:t> </a:t>
            </a:r>
            <a:r>
              <a:rPr lang="en-US" dirty="0" err="1"/>
              <a:t>importantă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țară</a:t>
            </a:r>
            <a:r>
              <a:rPr lang="en-US" dirty="0"/>
              <a:t>, </a:t>
            </a:r>
            <a:r>
              <a:rPr lang="en-US" dirty="0" err="1"/>
              <a:t>furnizând</a:t>
            </a:r>
            <a:r>
              <a:rPr lang="en-US" dirty="0"/>
              <a:t> </a:t>
            </a:r>
            <a:r>
              <a:rPr lang="en-US" dirty="0" err="1"/>
              <a:t>apă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agricultură</a:t>
            </a:r>
            <a:r>
              <a:rPr lang="en-US" dirty="0"/>
              <a:t>,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transport, precum </a:t>
            </a:r>
            <a:r>
              <a:rPr lang="en-US" dirty="0" err="1"/>
              <a:t>și</a:t>
            </a:r>
            <a:r>
              <a:rPr lang="en-US" dirty="0"/>
              <a:t> o </a:t>
            </a:r>
            <a:r>
              <a:rPr lang="en-US" dirty="0" err="1"/>
              <a:t>destinație</a:t>
            </a:r>
            <a:r>
              <a:rPr lang="en-US" dirty="0"/>
              <a:t> </a:t>
            </a:r>
            <a:r>
              <a:rPr lang="en-US" dirty="0" err="1"/>
              <a:t>populară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turism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recreere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D4C81-6A2F-33D8-D4B8-DDBCE943AA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D92C2-2A0E-E4B7-28FC-71EF29C071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8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86" y="830091"/>
            <a:ext cx="8695944" cy="1325880"/>
          </a:xfrm>
        </p:spPr>
        <p:txBody>
          <a:bodyPr/>
          <a:lstStyle/>
          <a:p>
            <a:r>
              <a:rPr lang="en-US" dirty="0" err="1"/>
              <a:t>Repercursiunile</a:t>
            </a:r>
            <a:r>
              <a:rPr lang="en-US" dirty="0"/>
              <a:t> </a:t>
            </a:r>
            <a:r>
              <a:rPr lang="en-US" dirty="0" err="1"/>
              <a:t>trecutului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632" y="1895912"/>
            <a:ext cx="8164851" cy="319326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Spania</a:t>
            </a:r>
            <a:r>
              <a:rPr lang="en-US" dirty="0"/>
              <a:t> are un fundal socio-politic complex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zilele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, </a:t>
            </a:r>
            <a:r>
              <a:rPr lang="en-US" dirty="0" err="1"/>
              <a:t>modelat</a:t>
            </a:r>
            <a:r>
              <a:rPr lang="en-US" dirty="0"/>
              <a:t> de o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evenimente</a:t>
            </a:r>
            <a:r>
              <a:rPr lang="en-US" dirty="0"/>
              <a:t> </a:t>
            </a:r>
            <a:r>
              <a:rPr lang="en-US" dirty="0" err="1"/>
              <a:t>istorice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războiul</a:t>
            </a:r>
            <a:r>
              <a:rPr lang="en-US" dirty="0"/>
              <a:t> civil </a:t>
            </a:r>
            <a:r>
              <a:rPr lang="en-US" dirty="0" err="1"/>
              <a:t>spaniol</a:t>
            </a:r>
            <a:r>
              <a:rPr lang="en-US" dirty="0"/>
              <a:t>, </a:t>
            </a:r>
            <a:r>
              <a:rPr lang="en-US" dirty="0" err="1"/>
              <a:t>dictatura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Franco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tranziția</a:t>
            </a:r>
            <a:r>
              <a:rPr lang="en-US" dirty="0"/>
              <a:t> </a:t>
            </a:r>
            <a:r>
              <a:rPr lang="en-US" dirty="0" err="1"/>
              <a:t>țării</a:t>
            </a:r>
            <a:r>
              <a:rPr lang="en-US" dirty="0"/>
              <a:t> la </a:t>
            </a:r>
            <a:r>
              <a:rPr lang="en-US" dirty="0" err="1"/>
              <a:t>democrație</a:t>
            </a:r>
            <a:r>
              <a:rPr lang="en-US" dirty="0"/>
              <a:t> la </a:t>
            </a:r>
            <a:r>
              <a:rPr lang="en-US" dirty="0" err="1"/>
              <a:t>sfârșitul</a:t>
            </a:r>
            <a:r>
              <a:rPr lang="en-US" dirty="0"/>
              <a:t> </a:t>
            </a:r>
            <a:r>
              <a:rPr lang="en-US" dirty="0" err="1"/>
              <a:t>anilor</a:t>
            </a:r>
            <a:r>
              <a:rPr lang="en-US" dirty="0"/>
              <a:t> 1970.</a:t>
            </a:r>
          </a:p>
          <a:p>
            <a:endParaRPr lang="en-US" dirty="0"/>
          </a:p>
          <a:p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moartea</a:t>
            </a:r>
            <a:r>
              <a:rPr lang="en-US" dirty="0"/>
              <a:t> </a:t>
            </a:r>
            <a:r>
              <a:rPr lang="en-US" dirty="0" err="1"/>
              <a:t>dictatorului</a:t>
            </a:r>
            <a:r>
              <a:rPr lang="en-US" dirty="0"/>
              <a:t> fascist Francisco Franco </a:t>
            </a:r>
            <a:r>
              <a:rPr lang="en-US" dirty="0" err="1"/>
              <a:t>în</a:t>
            </a:r>
            <a:r>
              <a:rPr lang="en-US" dirty="0"/>
              <a:t> 1975, </a:t>
            </a:r>
            <a:r>
              <a:rPr lang="en-US" dirty="0" err="1"/>
              <a:t>Spania</a:t>
            </a:r>
            <a:r>
              <a:rPr lang="en-US" dirty="0"/>
              <a:t> a </a:t>
            </a:r>
            <a:r>
              <a:rPr lang="en-US" dirty="0" err="1"/>
              <a:t>trecut</a:t>
            </a:r>
            <a:r>
              <a:rPr lang="en-US" dirty="0"/>
              <a:t> </a:t>
            </a:r>
            <a:r>
              <a:rPr lang="en-US" dirty="0" err="1"/>
              <a:t>printr</a:t>
            </a:r>
            <a:r>
              <a:rPr lang="en-US" dirty="0"/>
              <a:t>-o </a:t>
            </a:r>
            <a:r>
              <a:rPr lang="en-US" dirty="0" err="1"/>
              <a:t>tranziție</a:t>
            </a:r>
            <a:r>
              <a:rPr lang="en-US" dirty="0"/>
              <a:t> </a:t>
            </a:r>
            <a:r>
              <a:rPr lang="en-US" dirty="0" err="1"/>
              <a:t>dramatică</a:t>
            </a:r>
            <a:r>
              <a:rPr lang="en-US" dirty="0"/>
              <a:t>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democrație</a:t>
            </a:r>
            <a:r>
              <a:rPr lang="en-US" dirty="0"/>
              <a:t>, o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constituție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adoptată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1978. </a:t>
            </a:r>
            <a:r>
              <a:rPr lang="en-US" dirty="0" err="1"/>
              <a:t>Sistemul</a:t>
            </a:r>
            <a:r>
              <a:rPr lang="en-US" dirty="0"/>
              <a:t> politic al </a:t>
            </a:r>
            <a:r>
              <a:rPr lang="en-US" dirty="0" err="1"/>
              <a:t>țării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acum</a:t>
            </a:r>
            <a:r>
              <a:rPr lang="en-US" dirty="0"/>
              <a:t> o </a:t>
            </a:r>
            <a:r>
              <a:rPr lang="en-US" dirty="0" err="1"/>
              <a:t>monarhie</a:t>
            </a:r>
            <a:r>
              <a:rPr lang="en-US" dirty="0"/>
              <a:t> </a:t>
            </a:r>
            <a:r>
              <a:rPr lang="en-US" dirty="0" err="1"/>
              <a:t>parlamentară</a:t>
            </a:r>
            <a:r>
              <a:rPr lang="en-US" dirty="0"/>
              <a:t>, </a:t>
            </a:r>
            <a:r>
              <a:rPr lang="en-US" dirty="0" err="1"/>
              <a:t>regele</a:t>
            </a:r>
            <a:r>
              <a:rPr lang="en-US" dirty="0"/>
              <a:t> </a:t>
            </a:r>
            <a:r>
              <a:rPr lang="en-US" dirty="0" err="1"/>
              <a:t>servind</a:t>
            </a:r>
            <a:r>
              <a:rPr lang="en-US" dirty="0"/>
              <a:t> ca un </a:t>
            </a:r>
            <a:r>
              <a:rPr lang="en-US" dirty="0" err="1"/>
              <a:t>simbol</a:t>
            </a:r>
            <a:r>
              <a:rPr lang="en-US" dirty="0"/>
              <a:t> </a:t>
            </a:r>
            <a:r>
              <a:rPr lang="en-US" dirty="0" err="1"/>
              <a:t>simbolic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prim-</a:t>
            </a:r>
            <a:r>
              <a:rPr lang="en-US" dirty="0" err="1"/>
              <a:t>ministru</a:t>
            </a:r>
            <a:r>
              <a:rPr lang="en-US" dirty="0"/>
              <a:t>. </a:t>
            </a:r>
            <a:r>
              <a:rPr lang="en-US" dirty="0" err="1"/>
              <a:t>ministru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calitate</a:t>
            </a:r>
            <a:r>
              <a:rPr lang="en-US" dirty="0"/>
              <a:t> de </a:t>
            </a:r>
            <a:r>
              <a:rPr lang="en-US" dirty="0" err="1"/>
              <a:t>șef</a:t>
            </a:r>
            <a:r>
              <a:rPr lang="en-US" dirty="0"/>
              <a:t> al </a:t>
            </a:r>
            <a:r>
              <a:rPr lang="en-US" dirty="0" err="1"/>
              <a:t>guvernului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Cu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, </a:t>
            </a:r>
            <a:r>
              <a:rPr lang="en-US" dirty="0" err="1"/>
              <a:t>moștenirea</a:t>
            </a:r>
            <a:r>
              <a:rPr lang="en-US" dirty="0"/>
              <a:t> </a:t>
            </a:r>
            <a:r>
              <a:rPr lang="en-US" dirty="0" err="1"/>
              <a:t>regimului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Franco </a:t>
            </a:r>
            <a:r>
              <a:rPr lang="en-US" dirty="0" err="1"/>
              <a:t>încă</a:t>
            </a:r>
            <a:r>
              <a:rPr lang="en-US" dirty="0"/>
              <a:t> </a:t>
            </a:r>
            <a:r>
              <a:rPr lang="en-US" dirty="0" err="1"/>
              <a:t>planează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societății</a:t>
            </a:r>
            <a:r>
              <a:rPr lang="en-US" dirty="0"/>
              <a:t> </a:t>
            </a:r>
            <a:r>
              <a:rPr lang="en-US" dirty="0" err="1"/>
              <a:t>spaniole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țara</a:t>
            </a:r>
            <a:r>
              <a:rPr lang="en-US" dirty="0"/>
              <a:t> </a:t>
            </a:r>
            <a:r>
              <a:rPr lang="en-US" dirty="0" err="1"/>
              <a:t>continuă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confrunte</a:t>
            </a:r>
            <a:r>
              <a:rPr lang="en-US" dirty="0"/>
              <a:t> cu </a:t>
            </a:r>
            <a:r>
              <a:rPr lang="en-US" dirty="0" err="1"/>
              <a:t>probleme</a:t>
            </a:r>
            <a:r>
              <a:rPr lang="en-US" dirty="0"/>
              <a:t> legate de </a:t>
            </a:r>
            <a:r>
              <a:rPr lang="en-US" dirty="0" err="1"/>
              <a:t>naționalism</a:t>
            </a:r>
            <a:r>
              <a:rPr lang="en-US" dirty="0"/>
              <a:t>, </a:t>
            </a:r>
            <a:r>
              <a:rPr lang="en-US" dirty="0" err="1"/>
              <a:t>autonomia</a:t>
            </a:r>
            <a:r>
              <a:rPr lang="en-US" dirty="0"/>
              <a:t> </a:t>
            </a:r>
            <a:r>
              <a:rPr lang="en-US" dirty="0" err="1"/>
              <a:t>regională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inegalitatea</a:t>
            </a:r>
            <a:r>
              <a:rPr lang="en-US" dirty="0"/>
              <a:t> </a:t>
            </a:r>
            <a:r>
              <a:rPr lang="en-US" dirty="0" err="1"/>
              <a:t>socială</a:t>
            </a:r>
            <a:r>
              <a:rPr lang="en-US" dirty="0"/>
              <a:t>. Una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presante</a:t>
            </a:r>
            <a:r>
              <a:rPr lang="en-US" dirty="0"/>
              <a:t> </a:t>
            </a:r>
            <a:r>
              <a:rPr lang="en-US" dirty="0" err="1"/>
              <a:t>provocări</a:t>
            </a:r>
            <a:r>
              <a:rPr lang="en-US" dirty="0"/>
              <a:t> cu care se </a:t>
            </a:r>
            <a:r>
              <a:rPr lang="en-US" dirty="0" err="1"/>
              <a:t>confruntă</a:t>
            </a:r>
            <a:r>
              <a:rPr lang="en-US" dirty="0"/>
              <a:t>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astăzi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impulsul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independența</a:t>
            </a:r>
            <a:r>
              <a:rPr lang="en-US" dirty="0"/>
              <a:t> </a:t>
            </a:r>
            <a:r>
              <a:rPr lang="en-US" dirty="0" err="1"/>
              <a:t>Cataloniei</a:t>
            </a:r>
            <a:r>
              <a:rPr lang="en-US" dirty="0"/>
              <a:t>, </a:t>
            </a:r>
            <a:r>
              <a:rPr lang="en-US" dirty="0" err="1"/>
              <a:t>unii</a:t>
            </a:r>
            <a:r>
              <a:rPr lang="en-US" dirty="0"/>
              <a:t> </a:t>
            </a:r>
            <a:r>
              <a:rPr lang="en-US" dirty="0" err="1"/>
              <a:t>locuitori</a:t>
            </a:r>
            <a:r>
              <a:rPr lang="en-US" dirty="0"/>
              <a:t> ai </a:t>
            </a:r>
            <a:r>
              <a:rPr lang="en-US" dirty="0" err="1"/>
              <a:t>Cataloniei</a:t>
            </a:r>
            <a:r>
              <a:rPr lang="en-US" dirty="0"/>
              <a:t> </a:t>
            </a:r>
            <a:r>
              <a:rPr lang="en-US" dirty="0" err="1"/>
              <a:t>încercând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desprindă</a:t>
            </a:r>
            <a:r>
              <a:rPr lang="en-US" dirty="0"/>
              <a:t> de </a:t>
            </a:r>
            <a:r>
              <a:rPr lang="en-US" dirty="0" err="1"/>
              <a:t>restul</a:t>
            </a:r>
            <a:r>
              <a:rPr lang="en-US" dirty="0"/>
              <a:t> </a:t>
            </a:r>
            <a:r>
              <a:rPr lang="en-US" dirty="0" err="1"/>
              <a:t>țării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09A75-5E9A-C165-5A1D-764F9E96B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C5C95-1362-060D-9AD6-D8177C396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F0AB8-4FB2-300C-B89B-4E43A84FD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B99D91-DC19-107A-D584-C5264C018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826" y="1493443"/>
            <a:ext cx="3938631" cy="362846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67FD3-40EC-9814-9735-4C66279C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95" y="1890173"/>
            <a:ext cx="3938631" cy="28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93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138A-839B-5DC0-9788-1A7B6B137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736" y="1947085"/>
            <a:ext cx="7744968" cy="2697480"/>
          </a:xfrm>
        </p:spPr>
        <p:txBody>
          <a:bodyPr/>
          <a:lstStyle/>
          <a:p>
            <a:r>
              <a:rPr lang="en-US"/>
              <a:t>În ceea ce privește partidele politice, Spania are un sistem multipartid, cu mai multe partide majore, inclusiv Partidul Popular conservator, Partidul Muncitoresc Socialist Spaniol de centru-stânga și Podemos, de stânga. Partidele regionale, cum ar fi Partidul Naționalist Basc și Stânga Republicană Catalană, dețin, de asemenea, o putere semnificativă în regiunile lor respective.În general, mediul socio-politic modern al Spaniei este caracterizat de un amestec complex și adesea controversat de moșteniri istorice, identități regionale și provocări contemporane.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0A7A7-5452-19CC-F290-766F6CA2E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82A29-93DE-CDA0-52FA-FC376FFFC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7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61DB-388B-2226-14AD-30A58723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Resursele</a:t>
            </a:r>
            <a:r>
              <a:rPr lang="en-US" dirty="0"/>
              <a:t> </a:t>
            </a:r>
            <a:r>
              <a:rPr lang="en-US" dirty="0" err="1"/>
              <a:t>naturale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B532-0587-135A-2F1A-577C81002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Minerale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bogată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minerale</a:t>
            </a:r>
            <a:r>
              <a:rPr lang="en-US" dirty="0"/>
              <a:t> precum </a:t>
            </a:r>
            <a:r>
              <a:rPr lang="en-US" dirty="0" err="1"/>
              <a:t>fier</a:t>
            </a:r>
            <a:r>
              <a:rPr lang="en-US" dirty="0"/>
              <a:t>, </a:t>
            </a:r>
            <a:r>
              <a:rPr lang="en-US" dirty="0" err="1"/>
              <a:t>cărbune</a:t>
            </a:r>
            <a:r>
              <a:rPr lang="en-US" dirty="0"/>
              <a:t>, plumb, zinc, </a:t>
            </a:r>
            <a:r>
              <a:rPr lang="en-US" dirty="0" err="1"/>
              <a:t>cupru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mercur</a:t>
            </a:r>
            <a:r>
              <a:rPr lang="en-US" dirty="0"/>
              <a:t>.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producători</a:t>
            </a:r>
            <a:r>
              <a:rPr lang="en-US" dirty="0"/>
              <a:t> de </a:t>
            </a:r>
            <a:r>
              <a:rPr lang="en-US" dirty="0" err="1"/>
              <a:t>gips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.</a:t>
            </a:r>
          </a:p>
          <a:p>
            <a:r>
              <a:rPr lang="en-US" dirty="0"/>
              <a:t>Agricultura: </a:t>
            </a:r>
            <a:r>
              <a:rPr lang="en-US" dirty="0" err="1"/>
              <a:t>Spania</a:t>
            </a:r>
            <a:r>
              <a:rPr lang="en-US" dirty="0"/>
              <a:t> are o </a:t>
            </a:r>
            <a:r>
              <a:rPr lang="en-US" dirty="0" err="1"/>
              <a:t>gamă</a:t>
            </a:r>
            <a:r>
              <a:rPr lang="en-US" dirty="0"/>
              <a:t> </a:t>
            </a:r>
            <a:r>
              <a:rPr lang="en-US" dirty="0" err="1"/>
              <a:t>diversă</a:t>
            </a:r>
            <a:r>
              <a:rPr lang="en-US" dirty="0"/>
              <a:t> de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agricole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citrice</a:t>
            </a:r>
            <a:r>
              <a:rPr lang="en-US" dirty="0"/>
              <a:t>, </a:t>
            </a:r>
            <a:r>
              <a:rPr lang="en-US" dirty="0" err="1"/>
              <a:t>măsline</a:t>
            </a:r>
            <a:r>
              <a:rPr lang="en-US" dirty="0"/>
              <a:t>, </a:t>
            </a:r>
            <a:r>
              <a:rPr lang="en-US" dirty="0" err="1"/>
              <a:t>struguri</a:t>
            </a:r>
            <a:r>
              <a:rPr lang="en-US" dirty="0"/>
              <a:t>, </a:t>
            </a:r>
            <a:r>
              <a:rPr lang="en-US" dirty="0" err="1"/>
              <a:t>migdale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legume. Este, de </a:t>
            </a:r>
            <a:r>
              <a:rPr lang="en-US" dirty="0" err="1"/>
              <a:t>asemenea</a:t>
            </a:r>
            <a:r>
              <a:rPr lang="en-US" dirty="0"/>
              <a:t>, un </a:t>
            </a:r>
            <a:r>
              <a:rPr lang="en-US" dirty="0" err="1"/>
              <a:t>producător</a:t>
            </a:r>
            <a:r>
              <a:rPr lang="en-US" dirty="0"/>
              <a:t> important de vin, </a:t>
            </a:r>
            <a:r>
              <a:rPr lang="en-US" dirty="0" err="1"/>
              <a:t>regiuni</a:t>
            </a:r>
            <a:r>
              <a:rPr lang="en-US" dirty="0"/>
              <a:t> precum Rioja </a:t>
            </a:r>
            <a:r>
              <a:rPr lang="en-US" dirty="0" err="1"/>
              <a:t>și</a:t>
            </a:r>
            <a:r>
              <a:rPr lang="en-US" dirty="0"/>
              <a:t> Ribera del Duero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renumite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întreaga</a:t>
            </a:r>
            <a:r>
              <a:rPr lang="en-US" dirty="0"/>
              <a:t> </a:t>
            </a:r>
            <a:r>
              <a:rPr lang="en-US" dirty="0" err="1"/>
              <a:t>lume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6004B-3E26-5D7D-7197-6D4D6B905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B10E8-CA88-EF90-17AC-8F02D79F7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96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363C-73FB-439C-4FB0-698607359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736" y="1317073"/>
            <a:ext cx="8237555" cy="3699544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Pescuit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are o </a:t>
            </a:r>
            <a:r>
              <a:rPr lang="en-US" dirty="0" err="1"/>
              <a:t>coastă</a:t>
            </a:r>
            <a:r>
              <a:rPr lang="en-US" dirty="0"/>
              <a:t> </a:t>
            </a:r>
            <a:r>
              <a:rPr lang="en-US" dirty="0" err="1"/>
              <a:t>lungă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producători</a:t>
            </a:r>
            <a:r>
              <a:rPr lang="en-US" dirty="0"/>
              <a:t> de </a:t>
            </a:r>
            <a:r>
              <a:rPr lang="en-US" dirty="0" err="1"/>
              <a:t>pește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fructe</a:t>
            </a:r>
            <a:r>
              <a:rPr lang="en-US" dirty="0"/>
              <a:t> de mare din Europa, </a:t>
            </a:r>
            <a:r>
              <a:rPr lang="en-US" dirty="0" err="1"/>
              <a:t>specii</a:t>
            </a:r>
            <a:r>
              <a:rPr lang="en-US" dirty="0"/>
              <a:t> precum </a:t>
            </a:r>
            <a:r>
              <a:rPr lang="en-US" dirty="0" err="1"/>
              <a:t>sardinele</a:t>
            </a:r>
            <a:r>
              <a:rPr lang="en-US" dirty="0"/>
              <a:t>, </a:t>
            </a:r>
            <a:r>
              <a:rPr lang="en-US" dirty="0" err="1"/>
              <a:t>anșoa</a:t>
            </a:r>
            <a:r>
              <a:rPr lang="en-US" dirty="0"/>
              <a:t>, </a:t>
            </a:r>
            <a:r>
              <a:rPr lang="en-US" dirty="0" err="1"/>
              <a:t>tonul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caracatița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deosebit</a:t>
            </a:r>
            <a:r>
              <a:rPr lang="en-US" dirty="0"/>
              <a:t> de </a:t>
            </a:r>
            <a:r>
              <a:rPr lang="en-US" dirty="0" err="1"/>
              <a:t>importante</a:t>
            </a:r>
            <a:r>
              <a:rPr lang="en-US" dirty="0"/>
              <a:t>.</a:t>
            </a:r>
          </a:p>
          <a:p>
            <a:r>
              <a:rPr lang="en-US" dirty="0" err="1"/>
              <a:t>Cherestea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are </a:t>
            </a:r>
            <a:r>
              <a:rPr lang="en-US" dirty="0" err="1"/>
              <a:t>păduri</a:t>
            </a:r>
            <a:r>
              <a:rPr lang="en-US" dirty="0"/>
              <a:t> </a:t>
            </a:r>
            <a:r>
              <a:rPr lang="en-US" dirty="0" err="1"/>
              <a:t>extinse</a:t>
            </a:r>
            <a:r>
              <a:rPr lang="en-US" dirty="0"/>
              <a:t> care </a:t>
            </a:r>
            <a:r>
              <a:rPr lang="en-US" dirty="0" err="1"/>
              <a:t>furnizează</a:t>
            </a:r>
            <a:r>
              <a:rPr lang="en-US" dirty="0"/>
              <a:t> </a:t>
            </a:r>
            <a:r>
              <a:rPr lang="en-US" dirty="0" err="1"/>
              <a:t>cherestea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construcții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producția</a:t>
            </a:r>
            <a:r>
              <a:rPr lang="en-US" dirty="0"/>
              <a:t> de </a:t>
            </a:r>
            <a:r>
              <a:rPr lang="en-US" dirty="0" err="1"/>
              <a:t>hârtie</a:t>
            </a:r>
            <a:r>
              <a:rPr lang="en-US" dirty="0"/>
              <a:t>.</a:t>
            </a:r>
          </a:p>
          <a:p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regenerabilă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are un </a:t>
            </a:r>
            <a:r>
              <a:rPr lang="en-US" dirty="0" err="1"/>
              <a:t>potențial</a:t>
            </a:r>
            <a:r>
              <a:rPr lang="en-US" dirty="0"/>
              <a:t> </a:t>
            </a:r>
            <a:r>
              <a:rPr lang="en-US" dirty="0" err="1"/>
              <a:t>semnificativ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regenerabilă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eoliană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solară</a:t>
            </a:r>
            <a:r>
              <a:rPr lang="en-US" dirty="0"/>
              <a:t>. Este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producători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eoliană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făcut</a:t>
            </a:r>
            <a:r>
              <a:rPr lang="en-US" dirty="0"/>
              <a:t> </a:t>
            </a:r>
            <a:r>
              <a:rPr lang="en-US" dirty="0" err="1"/>
              <a:t>investiții</a:t>
            </a:r>
            <a:r>
              <a:rPr lang="en-US" dirty="0"/>
              <a:t> </a:t>
            </a:r>
            <a:r>
              <a:rPr lang="en-US" dirty="0" err="1"/>
              <a:t>semnificative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solară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ultimii</a:t>
            </a:r>
            <a:r>
              <a:rPr lang="en-US" dirty="0"/>
              <a:t> ani.</a:t>
            </a:r>
          </a:p>
          <a:p>
            <a:r>
              <a:rPr lang="en-US" dirty="0" err="1"/>
              <a:t>Resurse</a:t>
            </a:r>
            <a:r>
              <a:rPr lang="en-US" dirty="0"/>
              <a:t> de </a:t>
            </a:r>
            <a:r>
              <a:rPr lang="en-US" dirty="0" err="1"/>
              <a:t>apă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are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râuri</a:t>
            </a:r>
            <a:r>
              <a:rPr lang="en-US" dirty="0"/>
              <a:t> </a:t>
            </a:r>
            <a:r>
              <a:rPr lang="en-US" dirty="0" err="1"/>
              <a:t>majore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Ebro, Tajo </a:t>
            </a:r>
            <a:r>
              <a:rPr lang="en-US" dirty="0" err="1"/>
              <a:t>și</a:t>
            </a:r>
            <a:r>
              <a:rPr lang="en-US" dirty="0"/>
              <a:t> Guadalquivir, care </a:t>
            </a:r>
            <a:r>
              <a:rPr lang="en-US" dirty="0" err="1"/>
              <a:t>furnizează</a:t>
            </a:r>
            <a:r>
              <a:rPr lang="en-US" dirty="0"/>
              <a:t> </a:t>
            </a:r>
            <a:r>
              <a:rPr lang="en-US" dirty="0" err="1"/>
              <a:t>apă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irigații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hidroelectrică</a:t>
            </a:r>
            <a:r>
              <a:rPr lang="en-US" dirty="0"/>
              <a:t>. De </a:t>
            </a:r>
            <a:r>
              <a:rPr lang="en-US" dirty="0" err="1"/>
              <a:t>asemenea</a:t>
            </a:r>
            <a:r>
              <a:rPr lang="en-US" dirty="0"/>
              <a:t>, are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rezervoare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care </a:t>
            </a:r>
            <a:r>
              <a:rPr lang="en-US" dirty="0" err="1"/>
              <a:t>stochează</a:t>
            </a:r>
            <a:r>
              <a:rPr lang="en-US" dirty="0"/>
              <a:t> </a:t>
            </a:r>
            <a:r>
              <a:rPr lang="en-US" dirty="0" err="1"/>
              <a:t>apă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agricol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industrial.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EF060-81A3-029A-AE14-5C49F6BEAF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F1F1D-121E-475F-6049-3D4DEA4CD3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7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9995-6176-E655-98DC-35633F47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lucruri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care e </a:t>
            </a:r>
            <a:r>
              <a:rPr lang="en-US" dirty="0" err="1"/>
              <a:t>recunoscuta</a:t>
            </a:r>
            <a:r>
              <a:rPr lang="en-US" dirty="0"/>
              <a:t> </a:t>
            </a:r>
            <a:r>
              <a:rPr lang="en-US" dirty="0" err="1"/>
              <a:t>Spania</a:t>
            </a:r>
            <a:r>
              <a:rPr lang="en-US" dirty="0"/>
              <a:t> la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mondial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67157-5770-5C23-4249-308848E85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1.Arta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cultura</a:t>
            </a:r>
            <a:endParaRPr lang="en-US" dirty="0"/>
          </a:p>
          <a:p>
            <a:r>
              <a:rPr lang="en-US" dirty="0"/>
              <a:t>2.Mancarurile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vinul</a:t>
            </a:r>
            <a:endParaRPr lang="en-US" dirty="0"/>
          </a:p>
          <a:p>
            <a:r>
              <a:rPr lang="en-US" dirty="0"/>
              <a:t>3.Plajile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turismul</a:t>
            </a:r>
            <a:endParaRPr lang="en-US" dirty="0"/>
          </a:p>
          <a:p>
            <a:r>
              <a:rPr lang="en-US" dirty="0"/>
              <a:t>4.,Sportul</a:t>
            </a:r>
          </a:p>
          <a:p>
            <a:r>
              <a:rPr lang="en-US" dirty="0"/>
              <a:t>5.Arhitectura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E84D4-8F31-7214-E77D-09A406883D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809B3-5A9F-5FB0-7927-F6FC6CCB5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4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82" y="356616"/>
            <a:ext cx="5213338" cy="132588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Baskerville Old Face" panose="02020602080505020303" pitchFamily="18" charset="77"/>
                <a:cs typeface="Calibri Light"/>
              </a:rPr>
              <a:t>Unde</a:t>
            </a:r>
            <a:r>
              <a:rPr lang="en-US" dirty="0">
                <a:latin typeface="Baskerville Old Face" panose="02020602080505020303" pitchFamily="18" charset="77"/>
                <a:cs typeface="Calibri Light"/>
              </a:rPr>
              <a:t> se </a:t>
            </a:r>
            <a:r>
              <a:rPr lang="en-US" dirty="0" err="1">
                <a:latin typeface="Baskerville Old Face" panose="02020602080505020303" pitchFamily="18" charset="77"/>
                <a:cs typeface="Calibri Light"/>
              </a:rPr>
              <a:t>afla</a:t>
            </a:r>
            <a:r>
              <a:rPr lang="en-US" dirty="0">
                <a:latin typeface="Baskerville Old Face" panose="02020602080505020303" pitchFamily="18" charset="77"/>
                <a:cs typeface="Calibri Light"/>
              </a:rPr>
              <a:t> </a:t>
            </a:r>
            <a:r>
              <a:rPr lang="en-US" dirty="0" err="1">
                <a:latin typeface="Baskerville Old Face" panose="02020602080505020303" pitchFamily="18" charset="77"/>
                <a:cs typeface="Calibri Light"/>
              </a:rPr>
              <a:t>Spania</a:t>
            </a:r>
            <a:r>
              <a:rPr lang="en-US" dirty="0">
                <a:latin typeface="Baskerville Old Face" panose="02020602080505020303" pitchFamily="18" charset="77"/>
                <a:cs typeface="Calibri Light"/>
              </a:rPr>
              <a:t>?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71251" y="1682496"/>
            <a:ext cx="4961669" cy="481888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Rezultatele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traducerii</a:t>
            </a:r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  <a:p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Rezultatul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traducerii</a:t>
            </a:r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  <a:p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Spania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este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situată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în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sud-vestul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Europei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, se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învecinează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cu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Oceanul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Atlantic la vest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cu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Marea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Mediterană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la est. Are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granițe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terestre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cu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Portugalia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la vest,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Franța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la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nord-est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Andorra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Gibraltar la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sud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.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Spania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include, de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asemenea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,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Insulele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Baleare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din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Marea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Mediterană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,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Insulele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Canare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de pe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coasta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de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nord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-vest 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Africii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orașele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Ceuta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Melilla, care sunt situate pe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coasta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de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nord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a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Marocului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sunt considerate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teritorii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spaniole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.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Continentul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Spaniei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este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situat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între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latitudinile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36°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44° N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longitudinele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9° V </a:t>
            </a:r>
            <a:r>
              <a:rPr lang="en-US" dirty="0" err="1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și</a:t>
            </a:r>
            <a:r>
              <a:rPr lang="en-US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3° 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47406-5839-A735-732D-5690E631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C3CABC-78F9-695B-3F14-D555B5EE9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65" y="982445"/>
            <a:ext cx="4587291" cy="48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375D-CF73-D634-1F99-66E4F655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cultura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F268-08C2-801B-9844-AC0AC75A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1953796"/>
          </a:xfrm>
        </p:spPr>
        <p:txBody>
          <a:bodyPr/>
          <a:lstStyle/>
          <a:p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găzduiește</a:t>
            </a:r>
            <a:r>
              <a:rPr lang="en-US" dirty="0"/>
              <a:t> </a:t>
            </a:r>
            <a:r>
              <a:rPr lang="en-US" dirty="0" err="1"/>
              <a:t>artiști</a:t>
            </a:r>
            <a:r>
              <a:rPr lang="en-US" dirty="0"/>
              <a:t> de </a:t>
            </a:r>
            <a:r>
              <a:rPr lang="en-US" dirty="0" err="1"/>
              <a:t>renume</a:t>
            </a:r>
            <a:r>
              <a:rPr lang="en-US" dirty="0"/>
              <a:t> </a:t>
            </a:r>
            <a:r>
              <a:rPr lang="en-US" dirty="0" err="1"/>
              <a:t>mondial</a:t>
            </a:r>
            <a:r>
              <a:rPr lang="en-US" dirty="0"/>
              <a:t> precum Pablo Picasso, Salvador Dali </a:t>
            </a:r>
            <a:r>
              <a:rPr lang="en-US" dirty="0" err="1"/>
              <a:t>și</a:t>
            </a:r>
            <a:r>
              <a:rPr lang="en-US" dirty="0"/>
              <a:t> Francisco Goya, precum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scriitori</a:t>
            </a:r>
            <a:r>
              <a:rPr lang="en-US" dirty="0"/>
              <a:t> </a:t>
            </a:r>
            <a:r>
              <a:rPr lang="en-US" dirty="0" err="1"/>
              <a:t>celebri</a:t>
            </a:r>
            <a:r>
              <a:rPr lang="en-US" dirty="0"/>
              <a:t> precum Miguel de Cervantes </a:t>
            </a:r>
            <a:r>
              <a:rPr lang="en-US" dirty="0" err="1"/>
              <a:t>și</a:t>
            </a:r>
            <a:r>
              <a:rPr lang="en-US" dirty="0"/>
              <a:t> Federico García Lorca. </a:t>
            </a:r>
            <a:r>
              <a:rPr lang="en-US" dirty="0" err="1"/>
              <a:t>Țara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cunoscută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muzica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dansul</a:t>
            </a:r>
            <a:r>
              <a:rPr lang="en-US" dirty="0"/>
              <a:t> flamenco, </a:t>
            </a:r>
            <a:r>
              <a:rPr lang="en-US" dirty="0" err="1"/>
              <a:t>luptele</a:t>
            </a:r>
            <a:r>
              <a:rPr lang="en-US" dirty="0"/>
              <a:t> cu </a:t>
            </a:r>
            <a:r>
              <a:rPr lang="en-US" dirty="0" err="1"/>
              <a:t>tauri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festivalurile</a:t>
            </a:r>
            <a:r>
              <a:rPr lang="en-US" dirty="0"/>
              <a:t> </a:t>
            </a:r>
            <a:r>
              <a:rPr lang="en-US" dirty="0" err="1"/>
              <a:t>regionale</a:t>
            </a:r>
            <a:r>
              <a:rPr lang="en-US" dirty="0"/>
              <a:t> </a:t>
            </a:r>
            <a:r>
              <a:rPr lang="en-US" dirty="0" err="1"/>
              <a:t>unice</a:t>
            </a:r>
            <a:r>
              <a:rPr lang="en-US" dirty="0"/>
              <a:t> precum La Tomatina </a:t>
            </a:r>
            <a:r>
              <a:rPr lang="en-US" dirty="0" err="1"/>
              <a:t>și</a:t>
            </a:r>
            <a:r>
              <a:rPr lang="en-US" dirty="0"/>
              <a:t> San Fermin.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8C694-A388-425B-1962-8472F7995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FD77B-72D3-22DF-99FE-E4499D312A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380794-9588-C033-A50D-ACFBF35F1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742" y="136525"/>
            <a:ext cx="1943100" cy="2362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D6D7B-622A-D80C-4BCD-E015BEDD2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92D33-8447-8EA7-88BC-02FB675E09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2BE25-1F83-5412-BF0A-791C91572AC8}"/>
              </a:ext>
            </a:extLst>
          </p:cNvPr>
          <p:cNvSpPr txBox="1"/>
          <p:nvPr/>
        </p:nvSpPr>
        <p:spPr>
          <a:xfrm>
            <a:off x="1895912" y="2550145"/>
            <a:ext cx="14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Pablo Picasso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114AC2-771A-6CAC-9103-79A39A1A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72" y="1013905"/>
            <a:ext cx="2587829" cy="1720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65E01-6A0E-C77B-2C9B-E93131F7C123}"/>
              </a:ext>
            </a:extLst>
          </p:cNvPr>
          <p:cNvSpPr txBox="1"/>
          <p:nvPr/>
        </p:nvSpPr>
        <p:spPr>
          <a:xfrm>
            <a:off x="8254767" y="2919477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Salvador Dali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A58A2-481C-7FC8-1AAE-0DB4F2D4E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40" y="726940"/>
            <a:ext cx="2846644" cy="2192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4294B-908E-1F4B-90ED-46ED880B17CF}"/>
              </a:ext>
            </a:extLst>
          </p:cNvPr>
          <p:cNvSpPr txBox="1"/>
          <p:nvPr/>
        </p:nvSpPr>
        <p:spPr>
          <a:xfrm>
            <a:off x="4629335" y="2906570"/>
            <a:ext cx="219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Dansul</a:t>
            </a:r>
            <a:r>
              <a:rPr lang="en-US" dirty="0"/>
              <a:t> Flamenco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651551-9F9E-4DED-D7FE-6819E0FC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600" y="3569192"/>
            <a:ext cx="2216816" cy="15696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02EB60-917E-8921-2DFB-29F20E96D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515" y="2993559"/>
            <a:ext cx="2053588" cy="1365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E7D3BE-BD3F-D204-5E03-A03CD471C104}"/>
              </a:ext>
            </a:extLst>
          </p:cNvPr>
          <p:cNvSpPr txBox="1"/>
          <p:nvPr/>
        </p:nvSpPr>
        <p:spPr>
          <a:xfrm>
            <a:off x="1684451" y="4433358"/>
            <a:ext cx="238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Festivalul</a:t>
            </a:r>
            <a:r>
              <a:rPr lang="en-US" dirty="0"/>
              <a:t> La Tomatina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EE20F4-A94E-26D5-6102-B1F0CAF8F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294" y="3324292"/>
            <a:ext cx="2253843" cy="12284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B6A54C-42FC-B5A4-50AC-5EC93DDFC8CD}"/>
              </a:ext>
            </a:extLst>
          </p:cNvPr>
          <p:cNvSpPr txBox="1"/>
          <p:nvPr/>
        </p:nvSpPr>
        <p:spPr>
          <a:xfrm>
            <a:off x="4449267" y="4609534"/>
            <a:ext cx="256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Festivalul</a:t>
            </a:r>
            <a:r>
              <a:rPr lang="en-US" dirty="0"/>
              <a:t> San Fermin</a:t>
            </a:r>
          </a:p>
        </p:txBody>
      </p:sp>
    </p:spTree>
    <p:extLst>
      <p:ext uri="{BB962C8B-B14F-4D97-AF65-F5344CB8AC3E}">
        <p14:creationId xmlns:p14="http://schemas.microsoft.com/office/powerpoint/2010/main" val="2692947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6E9-8AB3-AD51-7F2B-240F017E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Mancaruri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C8D70-8356-0A8C-652C-D8F4D79EC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Bucătăria</a:t>
            </a:r>
            <a:r>
              <a:rPr lang="en-US" dirty="0"/>
              <a:t> </a:t>
            </a:r>
            <a:r>
              <a:rPr lang="en-US" dirty="0" err="1"/>
              <a:t>spaniolă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renumită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mâncărurile</a:t>
            </a:r>
            <a:r>
              <a:rPr lang="en-US" dirty="0"/>
              <a:t> sale </a:t>
            </a:r>
            <a:r>
              <a:rPr lang="en-US" dirty="0" err="1"/>
              <a:t>delicioase</a:t>
            </a:r>
            <a:r>
              <a:rPr lang="en-US" dirty="0"/>
              <a:t>, cum </a:t>
            </a:r>
            <a:r>
              <a:rPr lang="en-US" dirty="0" err="1"/>
              <a:t>ar</a:t>
            </a:r>
            <a:r>
              <a:rPr lang="en-US" dirty="0"/>
              <a:t> fi paella, tapas </a:t>
            </a:r>
            <a:r>
              <a:rPr lang="en-US" dirty="0" err="1"/>
              <a:t>și</a:t>
            </a:r>
            <a:r>
              <a:rPr lang="en-US" dirty="0"/>
              <a:t> tortilla </a:t>
            </a:r>
            <a:r>
              <a:rPr lang="en-US" dirty="0" err="1"/>
              <a:t>española</a:t>
            </a:r>
            <a:r>
              <a:rPr lang="en-US" dirty="0"/>
              <a:t>.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producător</a:t>
            </a:r>
            <a:r>
              <a:rPr lang="en-US" dirty="0"/>
              <a:t> de vin din </a:t>
            </a:r>
            <a:r>
              <a:rPr lang="en-US" dirty="0" err="1"/>
              <a:t>lume</a:t>
            </a:r>
            <a:r>
              <a:rPr lang="en-US" dirty="0"/>
              <a:t>, cu </a:t>
            </a:r>
            <a:r>
              <a:rPr lang="en-US" dirty="0" err="1"/>
              <a:t>regiuni</a:t>
            </a:r>
            <a:r>
              <a:rPr lang="en-US" dirty="0"/>
              <a:t> precum Rioja </a:t>
            </a:r>
            <a:r>
              <a:rPr lang="en-US" dirty="0" err="1"/>
              <a:t>și</a:t>
            </a:r>
            <a:r>
              <a:rPr lang="en-US" dirty="0"/>
              <a:t> Ribera del Duero </a:t>
            </a:r>
            <a:r>
              <a:rPr lang="en-US" dirty="0" err="1"/>
              <a:t>producând</a:t>
            </a:r>
            <a:r>
              <a:rPr lang="en-US" dirty="0"/>
              <a:t>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bune</a:t>
            </a:r>
            <a:r>
              <a:rPr lang="en-US" dirty="0"/>
              <a:t> </a:t>
            </a:r>
            <a:r>
              <a:rPr lang="en-US" dirty="0" err="1"/>
              <a:t>vinuri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BF92A-3637-8DB8-4CC4-8F0BA91D8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C80B9-10A3-C24A-F985-D6B45A46C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34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22235-CA85-70AD-EA76-6EA675EEA5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AFDB4-604D-2462-9765-933BE41D1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A1640-2E52-CA86-906A-2E289449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44" y="716603"/>
            <a:ext cx="2190750" cy="2085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CB4007-D101-7D13-C0F0-C515142784CC}"/>
              </a:ext>
            </a:extLst>
          </p:cNvPr>
          <p:cNvSpPr txBox="1"/>
          <p:nvPr/>
        </p:nvSpPr>
        <p:spPr>
          <a:xfrm>
            <a:off x="1904301" y="2944536"/>
            <a:ext cx="236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Paella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45F9EF-DEE1-379F-47F3-2B2C277B1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21" y="1513716"/>
            <a:ext cx="3015450" cy="2006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F3A49C-61E2-2757-2CE7-F55986A6DAA8}"/>
              </a:ext>
            </a:extLst>
          </p:cNvPr>
          <p:cNvSpPr txBox="1"/>
          <p:nvPr/>
        </p:nvSpPr>
        <p:spPr>
          <a:xfrm>
            <a:off x="6518246" y="3766657"/>
            <a:ext cx="327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Tortilla Espanola</a:t>
            </a:r>
          </a:p>
        </p:txBody>
      </p:sp>
    </p:spTree>
    <p:extLst>
      <p:ext uri="{BB962C8B-B14F-4D97-AF65-F5344CB8AC3E}">
        <p14:creationId xmlns:p14="http://schemas.microsoft.com/office/powerpoint/2010/main" val="156593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0299-0F59-09BE-DE75-8320F5B1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Plaje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turism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EBB87-5D46-6067-7359-F34E15802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1325880"/>
          </a:xfrm>
        </p:spPr>
        <p:txBody>
          <a:bodyPr/>
          <a:lstStyle/>
          <a:p>
            <a:r>
              <a:rPr lang="en-US" dirty="0" err="1"/>
              <a:t>Plajele</a:t>
            </a:r>
            <a:r>
              <a:rPr lang="en-US" dirty="0"/>
              <a:t> </a:t>
            </a:r>
            <a:r>
              <a:rPr lang="en-US" dirty="0" err="1"/>
              <a:t>frumoase</a:t>
            </a:r>
            <a:r>
              <a:rPr lang="en-US" dirty="0"/>
              <a:t> ale </a:t>
            </a:r>
            <a:r>
              <a:rPr lang="en-US" dirty="0" err="1"/>
              <a:t>Spaniei</a:t>
            </a:r>
            <a:r>
              <a:rPr lang="en-US" dirty="0"/>
              <a:t>, </a:t>
            </a:r>
            <a:r>
              <a:rPr lang="en-US" dirty="0" err="1"/>
              <a:t>clima</a:t>
            </a:r>
            <a:r>
              <a:rPr lang="en-US" dirty="0"/>
              <a:t> </a:t>
            </a:r>
            <a:r>
              <a:rPr lang="en-US" dirty="0" err="1"/>
              <a:t>caldă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istoria</a:t>
            </a:r>
            <a:r>
              <a:rPr lang="en-US" dirty="0"/>
              <a:t> </a:t>
            </a:r>
            <a:r>
              <a:rPr lang="en-US" dirty="0" err="1"/>
              <a:t>bogată</a:t>
            </a:r>
            <a:r>
              <a:rPr lang="en-US" dirty="0"/>
              <a:t> </a:t>
            </a:r>
            <a:r>
              <a:rPr lang="en-US" dirty="0" err="1"/>
              <a:t>atrag</a:t>
            </a:r>
            <a:r>
              <a:rPr lang="en-US" dirty="0"/>
              <a:t> </a:t>
            </a:r>
            <a:r>
              <a:rPr lang="en-US" dirty="0" err="1"/>
              <a:t>milioane</a:t>
            </a:r>
            <a:r>
              <a:rPr lang="en-US" dirty="0"/>
              <a:t> de </a:t>
            </a:r>
            <a:r>
              <a:rPr lang="en-US" dirty="0" err="1"/>
              <a:t>turiști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fiecare</a:t>
            </a:r>
            <a:r>
              <a:rPr lang="en-US" dirty="0"/>
              <a:t> an. </a:t>
            </a:r>
            <a:r>
              <a:rPr lang="en-US" dirty="0" err="1"/>
              <a:t>Destinațiile</a:t>
            </a:r>
            <a:r>
              <a:rPr lang="en-US" dirty="0"/>
              <a:t> </a:t>
            </a:r>
            <a:r>
              <a:rPr lang="en-US" dirty="0" err="1"/>
              <a:t>populare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 Barcelona, Madrid, Sevilla, Granada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Insulele</a:t>
            </a:r>
            <a:r>
              <a:rPr lang="en-US" dirty="0"/>
              <a:t> </a:t>
            </a:r>
            <a:r>
              <a:rPr lang="en-US" dirty="0" err="1"/>
              <a:t>Canare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Baleare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61CD2-05C2-85AB-9477-6DDB71731C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84B63-E84E-AE2F-4BE8-7266FF129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93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B3C6-9841-8878-CF81-6AE11737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BC26DA-6604-2530-A5FC-69A00A2C0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408" y="860062"/>
            <a:ext cx="2801923" cy="185570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CEC2C-4946-6088-967A-F3EF7FDD0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BFFA9-51CB-7152-FED1-491653F54C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E04C5-903B-3C46-DB9F-B3DE68A63DA2}"/>
              </a:ext>
            </a:extLst>
          </p:cNvPr>
          <p:cNvSpPr txBox="1"/>
          <p:nvPr/>
        </p:nvSpPr>
        <p:spPr>
          <a:xfrm>
            <a:off x="2223666" y="2648549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Barcelona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70ACF6-482A-EB3E-59D7-44771C20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27" y="1293853"/>
            <a:ext cx="3363664" cy="1354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314403-CC17-5B8D-8B8C-B6F72B39024B}"/>
              </a:ext>
            </a:extLst>
          </p:cNvPr>
          <p:cNvSpPr txBox="1"/>
          <p:nvPr/>
        </p:nvSpPr>
        <p:spPr>
          <a:xfrm>
            <a:off x="8234886" y="2648549"/>
            <a:ext cx="121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Sevilla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D43F24-6D00-A153-727E-56099707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951969" y="2260100"/>
            <a:ext cx="1523410" cy="19709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CE1A2A-AF7E-B3D7-88C3-037DA8168CFC}"/>
              </a:ext>
            </a:extLst>
          </p:cNvPr>
          <p:cNvSpPr txBox="1"/>
          <p:nvPr/>
        </p:nvSpPr>
        <p:spPr>
          <a:xfrm>
            <a:off x="5025589" y="4395831"/>
            <a:ext cx="144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Granada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F34106-B08F-2412-4909-9864D3B85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718" y="3064973"/>
            <a:ext cx="1931605" cy="12528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8C34C-B06A-D0F8-291A-54274F457CA9}"/>
              </a:ext>
            </a:extLst>
          </p:cNvPr>
          <p:cNvSpPr txBox="1"/>
          <p:nvPr/>
        </p:nvSpPr>
        <p:spPr>
          <a:xfrm>
            <a:off x="7509237" y="4328612"/>
            <a:ext cx="266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Insulele</a:t>
            </a:r>
            <a:r>
              <a:rPr lang="en-US" dirty="0"/>
              <a:t> </a:t>
            </a:r>
            <a:r>
              <a:rPr lang="en-US" dirty="0" err="1"/>
              <a:t>Canare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Baleare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64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74E1-C8C4-1EA4-622A-43399D26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Sportul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E5D61-326E-DED5-517E-919116815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1878295"/>
          </a:xfrm>
        </p:spPr>
        <p:txBody>
          <a:bodyPr/>
          <a:lstStyle/>
          <a:p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mare </a:t>
            </a:r>
            <a:r>
              <a:rPr lang="en-US" dirty="0" err="1"/>
              <a:t>putere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fotbal</a:t>
            </a:r>
            <a:r>
              <a:rPr lang="en-US" dirty="0"/>
              <a:t> (</a:t>
            </a:r>
            <a:r>
              <a:rPr lang="en-US" dirty="0" err="1"/>
              <a:t>fotbal</a:t>
            </a:r>
            <a:r>
              <a:rPr lang="en-US" dirty="0"/>
              <a:t>), cu </a:t>
            </a:r>
            <a:r>
              <a:rPr lang="en-US" dirty="0" err="1"/>
              <a:t>cluburi</a:t>
            </a:r>
            <a:r>
              <a:rPr lang="en-US" dirty="0"/>
              <a:t> precum Real Madrid </a:t>
            </a:r>
            <a:r>
              <a:rPr lang="en-US" dirty="0" err="1"/>
              <a:t>și</a:t>
            </a:r>
            <a:r>
              <a:rPr lang="en-US" dirty="0"/>
              <a:t> FC Barcelona care </a:t>
            </a:r>
            <a:r>
              <a:rPr lang="en-US" dirty="0" err="1"/>
              <a:t>atrag</a:t>
            </a:r>
            <a:r>
              <a:rPr lang="en-US" dirty="0"/>
              <a:t> </a:t>
            </a:r>
            <a:r>
              <a:rPr lang="en-US" dirty="0" err="1"/>
              <a:t>fani</a:t>
            </a:r>
            <a:r>
              <a:rPr lang="en-US" dirty="0"/>
              <a:t> din </a:t>
            </a:r>
            <a:r>
              <a:rPr lang="en-US" dirty="0" err="1"/>
              <a:t>întreaga</a:t>
            </a:r>
            <a:r>
              <a:rPr lang="en-US" dirty="0"/>
              <a:t> </a:t>
            </a:r>
            <a:r>
              <a:rPr lang="en-US" dirty="0" err="1"/>
              <a:t>lume</a:t>
            </a:r>
            <a:r>
              <a:rPr lang="en-US" dirty="0"/>
              <a:t>. </a:t>
            </a:r>
            <a:r>
              <a:rPr lang="en-US" dirty="0" err="1"/>
              <a:t>Țara</a:t>
            </a:r>
            <a:r>
              <a:rPr lang="en-US" dirty="0"/>
              <a:t> a </a:t>
            </a:r>
            <a:r>
              <a:rPr lang="en-US" dirty="0" err="1"/>
              <a:t>produs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mulți</a:t>
            </a:r>
            <a:r>
              <a:rPr lang="en-US" dirty="0"/>
              <a:t> </a:t>
            </a:r>
            <a:r>
              <a:rPr lang="en-US" dirty="0" err="1"/>
              <a:t>jucători</a:t>
            </a:r>
            <a:r>
              <a:rPr lang="en-US" dirty="0"/>
              <a:t> de </a:t>
            </a:r>
            <a:r>
              <a:rPr lang="en-US" dirty="0" err="1"/>
              <a:t>tenis</a:t>
            </a:r>
            <a:r>
              <a:rPr lang="en-US" dirty="0"/>
              <a:t> de top, cum </a:t>
            </a:r>
            <a:r>
              <a:rPr lang="en-US" dirty="0" err="1"/>
              <a:t>ar</a:t>
            </a:r>
            <a:r>
              <a:rPr lang="en-US" dirty="0"/>
              <a:t> fi Rafael Nadal,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cunoscută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dragostea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luptele</a:t>
            </a:r>
            <a:r>
              <a:rPr lang="en-US" dirty="0"/>
              <a:t> cu </a:t>
            </a:r>
            <a:r>
              <a:rPr lang="en-US" dirty="0" err="1"/>
              <a:t>tauri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DD439-7732-5265-0A29-80F72F5B5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8A157-5852-EE7F-C7F3-AE17A87038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7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651201-F780-C20E-A855-5C0DD13E6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756" y="730250"/>
            <a:ext cx="4797777" cy="26987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10EFB-2CBD-C2B3-5F4C-CDB7323556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4AC37-4BDF-BAAE-7E4E-DCF8F582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7B954-06A3-25BC-0E0C-E2447F60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56" y="1557791"/>
            <a:ext cx="2908184" cy="36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28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7418-EB2E-1C82-40AC-A08FECA9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Arhitectura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51740-66B2-767A-2A60-370C085F8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1676959"/>
          </a:xfrm>
        </p:spPr>
        <p:txBody>
          <a:bodyPr/>
          <a:lstStyle/>
          <a:p>
            <a:r>
              <a:rPr lang="en-US" dirty="0" err="1"/>
              <a:t>Spania</a:t>
            </a:r>
            <a:r>
              <a:rPr lang="en-US" dirty="0"/>
              <a:t> are o </a:t>
            </a:r>
            <a:r>
              <a:rPr lang="en-US" dirty="0" err="1"/>
              <a:t>bogată</a:t>
            </a:r>
            <a:r>
              <a:rPr lang="en-US" dirty="0"/>
              <a:t> </a:t>
            </a:r>
            <a:r>
              <a:rPr lang="en-US" dirty="0" err="1"/>
              <a:t>moștenire</a:t>
            </a:r>
            <a:r>
              <a:rPr lang="en-US" dirty="0"/>
              <a:t> </a:t>
            </a:r>
            <a:r>
              <a:rPr lang="en-US" dirty="0" err="1"/>
              <a:t>arhitecturală</a:t>
            </a:r>
            <a:r>
              <a:rPr lang="en-US" dirty="0"/>
              <a:t>, cu </a:t>
            </a:r>
            <a:r>
              <a:rPr lang="en-US" dirty="0" err="1"/>
              <a:t>clădiri</a:t>
            </a:r>
            <a:r>
              <a:rPr lang="en-US" dirty="0"/>
              <a:t> </a:t>
            </a:r>
            <a:r>
              <a:rPr lang="en-US" dirty="0" err="1"/>
              <a:t>uimitoare</a:t>
            </a:r>
            <a:r>
              <a:rPr lang="en-US" dirty="0"/>
              <a:t> precum Sagrada Familia din Barcelona, Alhambra din Granada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Palatul</a:t>
            </a:r>
            <a:r>
              <a:rPr lang="en-US" dirty="0"/>
              <a:t> Regal din Madrid. </a:t>
            </a:r>
            <a:r>
              <a:rPr lang="en-US" dirty="0" err="1"/>
              <a:t>Țara</a:t>
            </a:r>
            <a:r>
              <a:rPr lang="en-US" dirty="0"/>
              <a:t> </a:t>
            </a:r>
            <a:r>
              <a:rPr lang="en-US" dirty="0" err="1"/>
              <a:t>găzduiește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structuri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 </a:t>
            </a:r>
            <a:r>
              <a:rPr lang="en-US" dirty="0" err="1"/>
              <a:t>impresionante</a:t>
            </a:r>
            <a:r>
              <a:rPr lang="en-US" dirty="0"/>
              <a:t>, cum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/>
              <a:t>Muzeul</a:t>
            </a:r>
            <a:r>
              <a:rPr lang="en-US" dirty="0"/>
              <a:t> Guggenheim din Bilbao.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99AC2-9077-B53F-A3E4-47BD2512BA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7B2F5-FC58-B4A6-0C1F-7E6966D919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25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275545-8A9A-616A-A580-F8E60868F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727" y="1046670"/>
            <a:ext cx="3615106" cy="20123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13DC0-A9AB-89A3-B17D-ED17FF0367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73CEF-4D36-E542-3BF4-5CC220F0A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25E4A-0EEE-2804-F34E-74B097874A24}"/>
              </a:ext>
            </a:extLst>
          </p:cNvPr>
          <p:cNvSpPr txBox="1"/>
          <p:nvPr/>
        </p:nvSpPr>
        <p:spPr>
          <a:xfrm>
            <a:off x="3017940" y="3059668"/>
            <a:ext cx="472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Sagrada Familia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2E8B80-95DA-96B7-C9CA-E6EE839A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07" y="925269"/>
            <a:ext cx="2360802" cy="23608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6ECD52-73CF-FF8C-3963-873AF300281C}"/>
              </a:ext>
            </a:extLst>
          </p:cNvPr>
          <p:cNvSpPr txBox="1"/>
          <p:nvPr/>
        </p:nvSpPr>
        <p:spPr>
          <a:xfrm>
            <a:off x="7977930" y="3429000"/>
            <a:ext cx="24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Alhambra din Granada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3837F6-DF79-3713-A6F9-5E97A5C34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923356" y="2458965"/>
            <a:ext cx="2911242" cy="1940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4869DC-1708-C9A4-55FF-209A892D5CC7}"/>
              </a:ext>
            </a:extLst>
          </p:cNvPr>
          <p:cNvSpPr txBox="1"/>
          <p:nvPr/>
        </p:nvSpPr>
        <p:spPr>
          <a:xfrm>
            <a:off x="5194266" y="4513277"/>
            <a:ext cx="283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Palatul</a:t>
            </a:r>
            <a:r>
              <a:rPr lang="en-US" dirty="0"/>
              <a:t> Regal din Madrid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6C9E0E-5B89-712B-0DF3-82F707A2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160" y="3369623"/>
            <a:ext cx="1784059" cy="1338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A0AE83-D6C9-C1DC-E536-A08A494A4088}"/>
              </a:ext>
            </a:extLst>
          </p:cNvPr>
          <p:cNvSpPr txBox="1"/>
          <p:nvPr/>
        </p:nvSpPr>
        <p:spPr>
          <a:xfrm>
            <a:off x="1741619" y="4708351"/>
            <a:ext cx="239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Muzeul</a:t>
            </a:r>
            <a:r>
              <a:rPr lang="en-US" dirty="0"/>
              <a:t> Guggenheim</a:t>
            </a:r>
          </a:p>
        </p:txBody>
      </p:sp>
    </p:spTree>
    <p:extLst>
      <p:ext uri="{BB962C8B-B14F-4D97-AF65-F5344CB8AC3E}">
        <p14:creationId xmlns:p14="http://schemas.microsoft.com/office/powerpoint/2010/main" val="268667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65EE5-CD57-2563-30E1-49F06F94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Relieful</a:t>
            </a:r>
            <a:r>
              <a:rPr lang="en-US" dirty="0"/>
              <a:t> </a:t>
            </a:r>
            <a:r>
              <a:rPr lang="en-US" dirty="0" err="1"/>
              <a:t>Spaniei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F307D-E2B1-4D2C-73DB-6FC746600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624" y="2433646"/>
            <a:ext cx="7744968" cy="269748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Relieful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destul</a:t>
            </a:r>
            <a:r>
              <a:rPr lang="en-US" dirty="0"/>
              <a:t> de </a:t>
            </a:r>
            <a:r>
              <a:rPr lang="en-US" dirty="0" err="1"/>
              <a:t>variat</a:t>
            </a:r>
            <a:r>
              <a:rPr lang="en-US" dirty="0"/>
              <a:t>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peisajului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divers, care include </a:t>
            </a:r>
            <a:r>
              <a:rPr lang="en-US" dirty="0" err="1"/>
              <a:t>munți</a:t>
            </a:r>
            <a:r>
              <a:rPr lang="en-US" dirty="0"/>
              <a:t>, </a:t>
            </a:r>
            <a:r>
              <a:rPr lang="en-US" dirty="0" err="1"/>
              <a:t>câmpii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litoral</a:t>
            </a:r>
            <a:r>
              <a:rPr lang="en-US" dirty="0"/>
              <a:t>. </a:t>
            </a:r>
            <a:r>
              <a:rPr lang="en-US" dirty="0" err="1"/>
              <a:t>Țara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situată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Peninsula </a:t>
            </a:r>
            <a:r>
              <a:rPr lang="en-US" dirty="0" err="1"/>
              <a:t>Iberică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a </a:t>
            </a:r>
            <a:r>
              <a:rPr lang="en-US" dirty="0" err="1"/>
              <a:t>doua</a:t>
            </a:r>
            <a:r>
              <a:rPr lang="en-US" dirty="0"/>
              <a:t>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țară</a:t>
            </a:r>
            <a:r>
              <a:rPr lang="en-US" dirty="0"/>
              <a:t> din Europa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Franța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Interiorul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dominat</a:t>
            </a:r>
            <a:r>
              <a:rPr lang="en-US" dirty="0"/>
              <a:t> de un </a:t>
            </a:r>
            <a:r>
              <a:rPr lang="en-US" dirty="0" err="1"/>
              <a:t>platou</a:t>
            </a:r>
            <a:r>
              <a:rPr lang="en-US" dirty="0"/>
              <a:t> </a:t>
            </a:r>
            <a:r>
              <a:rPr lang="en-US" dirty="0" err="1"/>
              <a:t>înalt</a:t>
            </a:r>
            <a:r>
              <a:rPr lang="en-US" dirty="0"/>
              <a:t> </a:t>
            </a:r>
            <a:r>
              <a:rPr lang="en-US" dirty="0" err="1"/>
              <a:t>numit</a:t>
            </a:r>
            <a:r>
              <a:rPr lang="en-US" dirty="0"/>
              <a:t> </a:t>
            </a:r>
            <a:r>
              <a:rPr lang="en-US" dirty="0" err="1"/>
              <a:t>Meseta</a:t>
            </a:r>
            <a:r>
              <a:rPr lang="en-US" dirty="0"/>
              <a:t>, care </a:t>
            </a:r>
            <a:r>
              <a:rPr lang="en-US" dirty="0" err="1"/>
              <a:t>acoperă</a:t>
            </a:r>
            <a:r>
              <a:rPr lang="en-US" dirty="0"/>
              <a:t> </a:t>
            </a:r>
            <a:r>
              <a:rPr lang="en-US" dirty="0" err="1"/>
              <a:t>aproximativ</a:t>
            </a:r>
            <a:r>
              <a:rPr lang="en-US" dirty="0"/>
              <a:t>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treimi</a:t>
            </a:r>
            <a:r>
              <a:rPr lang="en-US" dirty="0"/>
              <a:t> din </a:t>
            </a:r>
            <a:r>
              <a:rPr lang="en-US" dirty="0" err="1"/>
              <a:t>țară</a:t>
            </a:r>
            <a:r>
              <a:rPr lang="en-US" dirty="0"/>
              <a:t>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platou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înconjurat</a:t>
            </a:r>
            <a:r>
              <a:rPr lang="en-US" dirty="0"/>
              <a:t> de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lanțuri</a:t>
            </a:r>
            <a:r>
              <a:rPr lang="en-US" dirty="0"/>
              <a:t> </a:t>
            </a:r>
            <a:r>
              <a:rPr lang="en-US" dirty="0" err="1"/>
              <a:t>muntoase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Pirineii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nord</a:t>
            </a:r>
            <a:r>
              <a:rPr lang="en-US" dirty="0"/>
              <a:t>, Sierra Nevada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sud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Munții</a:t>
            </a:r>
            <a:r>
              <a:rPr lang="en-US" dirty="0"/>
              <a:t> </a:t>
            </a:r>
            <a:r>
              <a:rPr lang="en-US" dirty="0" err="1"/>
              <a:t>Cantabrici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nord</a:t>
            </a:r>
            <a:r>
              <a:rPr lang="en-US" dirty="0"/>
              <a:t>-vest.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06966-42E5-D027-9E3B-B595A4654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D103B-D53D-6DAE-5FE5-E1AB9B17A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1D5E-4193-3199-7276-EDF638A2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981710"/>
            <a:ext cx="8695944" cy="1325880"/>
          </a:xfrm>
        </p:spPr>
        <p:txBody>
          <a:bodyPr/>
          <a:lstStyle/>
          <a:p>
            <a:r>
              <a:rPr lang="en-US" dirty="0" err="1"/>
              <a:t>Industria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EF2C8-0838-4745-5B3A-73C062038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005808"/>
            <a:ext cx="7744968" cy="2697480"/>
          </a:xfrm>
        </p:spPr>
        <p:txBody>
          <a:bodyPr/>
          <a:lstStyle/>
          <a:p>
            <a:r>
              <a:rPr lang="en-US" dirty="0" err="1"/>
              <a:t>Spania</a:t>
            </a:r>
            <a:r>
              <a:rPr lang="en-US" dirty="0"/>
              <a:t> are o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diversă</a:t>
            </a:r>
            <a:r>
              <a:rPr lang="en-US" dirty="0"/>
              <a:t>, cu un </a:t>
            </a:r>
            <a:r>
              <a:rPr lang="en-US" dirty="0" err="1"/>
              <a:t>amestec</a:t>
            </a:r>
            <a:r>
              <a:rPr lang="en-US" dirty="0"/>
              <a:t> de </a:t>
            </a:r>
            <a:r>
              <a:rPr lang="en-US" dirty="0" err="1"/>
              <a:t>industrii</a:t>
            </a:r>
            <a:r>
              <a:rPr lang="en-US" dirty="0"/>
              <a:t> </a:t>
            </a:r>
            <a:r>
              <a:rPr lang="en-US" dirty="0" err="1"/>
              <a:t>tradiționale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.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industriile</a:t>
            </a:r>
            <a:r>
              <a:rPr lang="en-US" dirty="0"/>
              <a:t> </a:t>
            </a:r>
            <a:r>
              <a:rPr lang="en-US" dirty="0" err="1"/>
              <a:t>cheie</a:t>
            </a:r>
            <a:r>
              <a:rPr lang="en-US" dirty="0"/>
              <a:t> din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:</a:t>
            </a:r>
          </a:p>
          <a:p>
            <a:r>
              <a:rPr lang="en-US" dirty="0" err="1"/>
              <a:t>Turism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populare</a:t>
            </a:r>
            <a:r>
              <a:rPr lang="en-US" dirty="0"/>
              <a:t> </a:t>
            </a:r>
            <a:r>
              <a:rPr lang="en-US" dirty="0" err="1"/>
              <a:t>destinații</a:t>
            </a:r>
            <a:r>
              <a:rPr lang="en-US" dirty="0"/>
              <a:t> </a:t>
            </a:r>
            <a:r>
              <a:rPr lang="en-US" dirty="0" err="1"/>
              <a:t>turistice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, cu </a:t>
            </a:r>
            <a:r>
              <a:rPr lang="en-US" dirty="0" err="1"/>
              <a:t>peste</a:t>
            </a:r>
            <a:r>
              <a:rPr lang="en-US" dirty="0"/>
              <a:t> 80 de </a:t>
            </a:r>
            <a:r>
              <a:rPr lang="en-US" dirty="0" err="1"/>
              <a:t>milioane</a:t>
            </a:r>
            <a:r>
              <a:rPr lang="en-US" dirty="0"/>
              <a:t> de </a:t>
            </a:r>
            <a:r>
              <a:rPr lang="en-US" dirty="0" err="1"/>
              <a:t>vizitatori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. </a:t>
            </a:r>
            <a:r>
              <a:rPr lang="en-US" dirty="0" err="1"/>
              <a:t>Clima</a:t>
            </a:r>
            <a:r>
              <a:rPr lang="en-US" dirty="0"/>
              <a:t> </a:t>
            </a:r>
            <a:r>
              <a:rPr lang="en-US" dirty="0" err="1"/>
              <a:t>însorită</a:t>
            </a:r>
            <a:r>
              <a:rPr lang="en-US" dirty="0"/>
              <a:t> a </a:t>
            </a:r>
            <a:r>
              <a:rPr lang="en-US" dirty="0" err="1"/>
              <a:t>țării</a:t>
            </a:r>
            <a:r>
              <a:rPr lang="en-US" dirty="0"/>
              <a:t>, </a:t>
            </a:r>
            <a:r>
              <a:rPr lang="en-US" dirty="0" err="1"/>
              <a:t>plajele</a:t>
            </a:r>
            <a:r>
              <a:rPr lang="en-US" dirty="0"/>
              <a:t> </a:t>
            </a:r>
            <a:r>
              <a:rPr lang="en-US" dirty="0" err="1"/>
              <a:t>frumoase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moștenirea</a:t>
            </a:r>
            <a:r>
              <a:rPr lang="en-US" dirty="0"/>
              <a:t> </a:t>
            </a:r>
            <a:r>
              <a:rPr lang="en-US" dirty="0" err="1"/>
              <a:t>culturală</a:t>
            </a:r>
            <a:r>
              <a:rPr lang="en-US" dirty="0"/>
              <a:t> </a:t>
            </a:r>
            <a:r>
              <a:rPr lang="en-US" dirty="0" err="1"/>
              <a:t>bogată</a:t>
            </a:r>
            <a:r>
              <a:rPr lang="en-US" dirty="0"/>
              <a:t> fac din </a:t>
            </a:r>
            <a:r>
              <a:rPr lang="en-US" dirty="0" err="1"/>
              <a:t>aceasta</a:t>
            </a:r>
            <a:r>
              <a:rPr lang="en-US" dirty="0"/>
              <a:t> o </a:t>
            </a:r>
            <a:r>
              <a:rPr lang="en-US" dirty="0" err="1"/>
              <a:t>destinație</a:t>
            </a:r>
            <a:r>
              <a:rPr lang="en-US" dirty="0"/>
              <a:t> </a:t>
            </a:r>
            <a:r>
              <a:rPr lang="en-US" dirty="0" err="1"/>
              <a:t>populară</a:t>
            </a:r>
            <a:r>
              <a:rPr lang="en-US" dirty="0"/>
              <a:t>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turiștii</a:t>
            </a:r>
            <a:r>
              <a:rPr lang="en-US" dirty="0"/>
              <a:t> </a:t>
            </a:r>
            <a:r>
              <a:rPr lang="en-US" dirty="0" err="1"/>
              <a:t>interni</a:t>
            </a:r>
            <a:r>
              <a:rPr lang="en-US" dirty="0"/>
              <a:t>,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internaționali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6F3A2-81E9-C12E-7B86-3D6A9CCF0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084B6-6FD8-CF2C-CE2E-3F12CA9DC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77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7F323-B515-684C-9EC7-93F51901F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69" y="1610226"/>
            <a:ext cx="7744968" cy="1552173"/>
          </a:xfrm>
        </p:spPr>
        <p:txBody>
          <a:bodyPr/>
          <a:lstStyle/>
          <a:p>
            <a:r>
              <a:rPr lang="en-US" dirty="0" err="1"/>
              <a:t>Producție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are un sector de </a:t>
            </a:r>
            <a:r>
              <a:rPr lang="en-US" dirty="0" err="1"/>
              <a:t>producție</a:t>
            </a:r>
            <a:r>
              <a:rPr lang="en-US" dirty="0"/>
              <a:t> </a:t>
            </a:r>
            <a:r>
              <a:rPr lang="en-US" dirty="0" err="1"/>
              <a:t>puternic</a:t>
            </a:r>
            <a:r>
              <a:rPr lang="en-US" dirty="0"/>
              <a:t>, cu </a:t>
            </a:r>
            <a:r>
              <a:rPr lang="en-US" dirty="0" err="1"/>
              <a:t>puncte</a:t>
            </a:r>
            <a:r>
              <a:rPr lang="en-US" dirty="0"/>
              <a:t> forte </a:t>
            </a:r>
            <a:r>
              <a:rPr lang="en-US" dirty="0" err="1"/>
              <a:t>deosebite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industriile</a:t>
            </a:r>
            <a:r>
              <a:rPr lang="en-US" dirty="0"/>
              <a:t> auto, </a:t>
            </a:r>
            <a:r>
              <a:rPr lang="en-US" dirty="0" err="1"/>
              <a:t>mașini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chimice</a:t>
            </a:r>
            <a:r>
              <a:rPr lang="en-US" dirty="0"/>
              <a:t>.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companii</a:t>
            </a:r>
            <a:r>
              <a:rPr lang="en-US" dirty="0"/>
              <a:t> din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 </a:t>
            </a:r>
            <a:r>
              <a:rPr lang="en-US" dirty="0" err="1"/>
              <a:t>producătorul</a:t>
            </a:r>
            <a:r>
              <a:rPr lang="en-US" dirty="0"/>
              <a:t> de automobile SEAT, </a:t>
            </a:r>
            <a:r>
              <a:rPr lang="en-US" dirty="0" err="1"/>
              <a:t>compania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Repsol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furnizorul</a:t>
            </a:r>
            <a:r>
              <a:rPr lang="en-US" dirty="0"/>
              <a:t> de </a:t>
            </a:r>
            <a:r>
              <a:rPr lang="en-US" dirty="0" err="1"/>
              <a:t>telecomunicații</a:t>
            </a:r>
            <a:r>
              <a:rPr lang="en-US" dirty="0"/>
              <a:t> Telefónica.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B215B-155D-CBBE-CC28-49CF77EF1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04C39-65EF-CDCA-5F18-2F0D528E0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46A1-730C-42F2-F05F-153B5198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3162399"/>
            <a:ext cx="2581275" cy="1771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E26FE-3436-0D8D-00E2-6EC8667B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362" y="3277916"/>
            <a:ext cx="2581275" cy="177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3C819-7B59-BCF5-F65D-A6F2BF4AC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751" y="3277916"/>
            <a:ext cx="2743200" cy="18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3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16905-327C-DFB2-7F6A-2E6674AF7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1812861"/>
            <a:ext cx="7744968" cy="2697480"/>
          </a:xfrm>
        </p:spPr>
        <p:txBody>
          <a:bodyPr/>
          <a:lstStyle/>
          <a:p>
            <a:r>
              <a:rPr lang="en-US" dirty="0"/>
              <a:t>Agricultura: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producător</a:t>
            </a:r>
            <a:r>
              <a:rPr lang="en-US" dirty="0"/>
              <a:t> major de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agricole</a:t>
            </a:r>
            <a:r>
              <a:rPr lang="en-US" dirty="0"/>
              <a:t>, cum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/>
              <a:t>măsline</a:t>
            </a:r>
            <a:r>
              <a:rPr lang="en-US" dirty="0"/>
              <a:t>, </a:t>
            </a:r>
            <a:r>
              <a:rPr lang="en-US" dirty="0" err="1"/>
              <a:t>citrice</a:t>
            </a:r>
            <a:r>
              <a:rPr lang="en-US" dirty="0"/>
              <a:t>, vin </a:t>
            </a:r>
            <a:r>
              <a:rPr lang="en-US" dirty="0" err="1"/>
              <a:t>și</a:t>
            </a:r>
            <a:r>
              <a:rPr lang="en-US" dirty="0"/>
              <a:t> legume. </a:t>
            </a:r>
            <a:r>
              <a:rPr lang="en-US" dirty="0" err="1"/>
              <a:t>Clima</a:t>
            </a:r>
            <a:r>
              <a:rPr lang="en-US" dirty="0"/>
              <a:t> </a:t>
            </a:r>
            <a:r>
              <a:rPr lang="en-US" dirty="0" err="1"/>
              <a:t>caldă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solul</a:t>
            </a:r>
            <a:r>
              <a:rPr lang="en-US" dirty="0"/>
              <a:t> </a:t>
            </a:r>
            <a:r>
              <a:rPr lang="en-US" dirty="0" err="1"/>
              <a:t>fertil</a:t>
            </a:r>
            <a:r>
              <a:rPr lang="en-US" dirty="0"/>
              <a:t> al </a:t>
            </a:r>
            <a:r>
              <a:rPr lang="en-US" dirty="0" err="1"/>
              <a:t>țării</a:t>
            </a:r>
            <a:r>
              <a:rPr lang="en-US" dirty="0"/>
              <a:t> o fac </a:t>
            </a:r>
            <a:r>
              <a:rPr lang="en-US" dirty="0" err="1"/>
              <a:t>ideală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agricultură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</a:t>
            </a:r>
            <a:r>
              <a:rPr lang="en-US" dirty="0" err="1"/>
              <a:t>producători</a:t>
            </a:r>
            <a:r>
              <a:rPr lang="en-US" dirty="0"/>
              <a:t> de </a:t>
            </a:r>
            <a:r>
              <a:rPr lang="en-US" dirty="0" err="1"/>
              <a:t>ulei</a:t>
            </a:r>
            <a:r>
              <a:rPr lang="en-US" dirty="0"/>
              <a:t> de </a:t>
            </a:r>
            <a:r>
              <a:rPr lang="en-US" dirty="0" err="1"/>
              <a:t>măsline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02121-B54D-953D-8DA9-1E5E195B03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06977-5436-0D7F-6D59-1D06EFCBC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EA564-FE5C-8076-0200-1D69941C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04" y="3283241"/>
            <a:ext cx="28575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6D0A2-EC10-FA83-9999-8F48137F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02" y="3233851"/>
            <a:ext cx="1950720" cy="1463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608EE-0341-F32C-CD4D-808FC073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573" y="3161601"/>
            <a:ext cx="2371911" cy="198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1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B5D0-AE36-D607-FB6C-DCEBEAE8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181" y="1527635"/>
            <a:ext cx="7744968" cy="1148453"/>
          </a:xfrm>
        </p:spPr>
        <p:txBody>
          <a:bodyPr/>
          <a:lstStyle/>
          <a:p>
            <a:r>
              <a:rPr lang="en-US"/>
              <a:t>Energie: Spania este lider în energie regenerabilă, în special energie eoliană. Țara găzduiește mai multe ferme eoliene mari și este unul dintre cei mai mari producători de energie eoliană din lume.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5154C-EA40-4AA4-24A0-14620ADDA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55C87-3FF6-80BD-CF5A-E3C76697C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C22D9-30B4-AF99-E8A3-D5433340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667" y="2914475"/>
            <a:ext cx="4623995" cy="23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7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19717-E502-0E36-D394-605CC6D57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626" y="1938696"/>
            <a:ext cx="7744968" cy="1601458"/>
          </a:xfrm>
        </p:spPr>
        <p:txBody>
          <a:bodyPr/>
          <a:lstStyle/>
          <a:p>
            <a:r>
              <a:rPr lang="en-US" dirty="0" err="1"/>
              <a:t>Construcții</a:t>
            </a:r>
            <a:r>
              <a:rPr lang="en-US" dirty="0"/>
              <a:t>: </a:t>
            </a:r>
            <a:r>
              <a:rPr lang="en-US" dirty="0" err="1"/>
              <a:t>Spania</a:t>
            </a:r>
            <a:r>
              <a:rPr lang="en-US" dirty="0"/>
              <a:t> a </a:t>
            </a:r>
            <a:r>
              <a:rPr lang="en-US" dirty="0" err="1"/>
              <a:t>cunoscut</a:t>
            </a:r>
            <a:r>
              <a:rPr lang="en-US" dirty="0"/>
              <a:t> un boom </a:t>
            </a:r>
            <a:r>
              <a:rPr lang="en-US" dirty="0" err="1"/>
              <a:t>construcțiilor</a:t>
            </a:r>
            <a:r>
              <a:rPr lang="en-US" dirty="0"/>
              <a:t> la </a:t>
            </a:r>
            <a:r>
              <a:rPr lang="en-US" dirty="0" err="1"/>
              <a:t>începutul</a:t>
            </a:r>
            <a:r>
              <a:rPr lang="en-US" dirty="0"/>
              <a:t> </a:t>
            </a:r>
            <a:r>
              <a:rPr lang="en-US" dirty="0" err="1"/>
              <a:t>anilor</a:t>
            </a:r>
            <a:r>
              <a:rPr lang="en-US" dirty="0"/>
              <a:t> 2000, cu </a:t>
            </a:r>
            <a:r>
              <a:rPr lang="en-US" dirty="0" err="1"/>
              <a:t>multe</a:t>
            </a:r>
            <a:r>
              <a:rPr lang="en-US" dirty="0"/>
              <a:t> case </a:t>
            </a:r>
            <a:r>
              <a:rPr lang="en-US" dirty="0" err="1"/>
              <a:t>noi</a:t>
            </a:r>
            <a:r>
              <a:rPr lang="en-US" dirty="0"/>
              <a:t>, </a:t>
            </a:r>
            <a:r>
              <a:rPr lang="en-US" dirty="0" err="1"/>
              <a:t>hoteluri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alte</a:t>
            </a:r>
            <a:r>
              <a:rPr lang="en-US" dirty="0"/>
              <a:t> </a:t>
            </a:r>
            <a:r>
              <a:rPr lang="en-US" dirty="0" err="1"/>
              <a:t>clădiri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construite</a:t>
            </a:r>
            <a:r>
              <a:rPr lang="en-US" dirty="0"/>
              <a:t>. </a:t>
            </a:r>
            <a:r>
              <a:rPr lang="en-US" dirty="0" err="1"/>
              <a:t>Deși</a:t>
            </a:r>
            <a:r>
              <a:rPr lang="en-US" dirty="0"/>
              <a:t> </a:t>
            </a:r>
            <a:r>
              <a:rPr lang="en-US" dirty="0" err="1"/>
              <a:t>sectorul</a:t>
            </a:r>
            <a:r>
              <a:rPr lang="en-US" dirty="0"/>
              <a:t> a </a:t>
            </a:r>
            <a:r>
              <a:rPr lang="en-US" dirty="0" err="1"/>
              <a:t>încetinit</a:t>
            </a:r>
            <a:r>
              <a:rPr lang="en-US" dirty="0"/>
              <a:t> de la </a:t>
            </a:r>
            <a:r>
              <a:rPr lang="en-US" dirty="0" err="1"/>
              <a:t>criza</a:t>
            </a:r>
            <a:r>
              <a:rPr lang="en-US" dirty="0"/>
              <a:t> </a:t>
            </a:r>
            <a:r>
              <a:rPr lang="en-US" dirty="0" err="1"/>
              <a:t>financiară</a:t>
            </a:r>
            <a:r>
              <a:rPr lang="en-US" dirty="0"/>
              <a:t> </a:t>
            </a:r>
            <a:r>
              <a:rPr lang="en-US" dirty="0" err="1"/>
              <a:t>globală</a:t>
            </a:r>
            <a:r>
              <a:rPr lang="en-US" dirty="0"/>
              <a:t> din 2008,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rămâne</a:t>
            </a:r>
            <a:r>
              <a:rPr lang="en-US" dirty="0"/>
              <a:t> o </a:t>
            </a:r>
            <a:r>
              <a:rPr lang="en-US" dirty="0" err="1"/>
              <a:t>industrie</a:t>
            </a:r>
            <a:r>
              <a:rPr lang="en-US" dirty="0"/>
              <a:t> </a:t>
            </a:r>
            <a:r>
              <a:rPr lang="en-US" dirty="0" err="1"/>
              <a:t>importantă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țară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531D8-FDAB-C466-67E7-FB412A0AB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EB8B9-44D0-E376-CF16-3F0CDFA53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31845-7BEB-2463-65CE-08D95000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26" y="3205176"/>
            <a:ext cx="2628900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55DE5-E841-4203-08F6-E26E7A55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11" y="3425053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7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9E04-7D9D-16E3-8C37-F188BE9E2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626" y="1728971"/>
            <a:ext cx="7744968" cy="1584680"/>
          </a:xfrm>
        </p:spPr>
        <p:txBody>
          <a:bodyPr/>
          <a:lstStyle/>
          <a:p>
            <a:r>
              <a:rPr lang="en-US" dirty="0" err="1"/>
              <a:t>În</a:t>
            </a:r>
            <a:r>
              <a:rPr lang="en-US" dirty="0"/>
              <a:t> general,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diversă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are un </a:t>
            </a:r>
            <a:r>
              <a:rPr lang="en-US" dirty="0" err="1"/>
              <a:t>amestec</a:t>
            </a:r>
            <a:r>
              <a:rPr lang="en-US" dirty="0"/>
              <a:t> de </a:t>
            </a:r>
            <a:r>
              <a:rPr lang="en-US" dirty="0" err="1"/>
              <a:t>industrii</a:t>
            </a:r>
            <a:r>
              <a:rPr lang="en-US" dirty="0"/>
              <a:t> </a:t>
            </a:r>
            <a:r>
              <a:rPr lang="en-US" dirty="0" err="1"/>
              <a:t>tradiționale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. </a:t>
            </a:r>
            <a:r>
              <a:rPr lang="en-US" dirty="0" err="1"/>
              <a:t>Punctele</a:t>
            </a:r>
            <a:r>
              <a:rPr lang="en-US" dirty="0"/>
              <a:t> forte ale </a:t>
            </a:r>
            <a:r>
              <a:rPr lang="en-US" dirty="0" err="1"/>
              <a:t>țării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domenii</a:t>
            </a:r>
            <a:r>
              <a:rPr lang="en-US" dirty="0"/>
              <a:t> precum </a:t>
            </a:r>
            <a:r>
              <a:rPr lang="en-US" dirty="0" err="1"/>
              <a:t>turismul</a:t>
            </a:r>
            <a:r>
              <a:rPr lang="en-US" dirty="0"/>
              <a:t>, </a:t>
            </a:r>
            <a:r>
              <a:rPr lang="en-US" dirty="0" err="1"/>
              <a:t>producția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regenerabilă</a:t>
            </a:r>
            <a:r>
              <a:rPr lang="en-US" dirty="0"/>
              <a:t> au </a:t>
            </a:r>
            <a:r>
              <a:rPr lang="en-US" dirty="0" err="1"/>
              <a:t>ajutat</a:t>
            </a:r>
            <a:r>
              <a:rPr lang="en-US" dirty="0"/>
              <a:t>-o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facă</a:t>
            </a:r>
            <a:r>
              <a:rPr lang="en-US" dirty="0"/>
              <a:t> </a:t>
            </a:r>
            <a:r>
              <a:rPr lang="en-US" dirty="0" err="1"/>
              <a:t>față</a:t>
            </a:r>
            <a:r>
              <a:rPr lang="en-US" dirty="0"/>
              <a:t> </a:t>
            </a:r>
            <a:r>
              <a:rPr lang="en-US" dirty="0" err="1"/>
              <a:t>provocărilor</a:t>
            </a:r>
            <a:r>
              <a:rPr lang="en-US" dirty="0"/>
              <a:t> </a:t>
            </a:r>
            <a:r>
              <a:rPr lang="en-US" dirty="0" err="1"/>
              <a:t>economice</a:t>
            </a:r>
            <a:r>
              <a:rPr lang="en-US" dirty="0"/>
              <a:t> din </a:t>
            </a:r>
            <a:r>
              <a:rPr lang="en-US" dirty="0" err="1"/>
              <a:t>ultimii</a:t>
            </a:r>
            <a:r>
              <a:rPr lang="en-US" dirty="0"/>
              <a:t> ani.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45E90-B283-3573-C81A-E64542E6A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0AFEC-13E7-D5CB-D078-149433E88F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03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multumesc</a:t>
            </a:r>
            <a:r>
              <a:rPr lang="en-US" dirty="0"/>
              <a:t>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91CC6-86F0-5964-35CF-DD9610E1B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0879" y="1801086"/>
            <a:ext cx="3232208" cy="3232208"/>
          </a:xfr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9FEFE9-491B-71B7-05F7-DD01C2472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515" y="1476331"/>
            <a:ext cx="3441610" cy="22819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C026E-9EC3-ACC6-CFD6-7C7B72C33A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21B60-440C-13F6-1CC8-442AAB0C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F0A53-BA63-5148-ED6D-EC3EEA81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904" y="1822509"/>
            <a:ext cx="3805805" cy="28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3D751-2246-E040-F324-5EE368D1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843" y="1552802"/>
            <a:ext cx="7744968" cy="2697480"/>
          </a:xfrm>
        </p:spPr>
        <p:txBody>
          <a:bodyPr/>
          <a:lstStyle/>
          <a:p>
            <a:r>
              <a:rPr lang="en-US" dirty="0" err="1"/>
              <a:t>Pirineii</a:t>
            </a:r>
            <a:r>
              <a:rPr lang="en-US" dirty="0"/>
              <a:t> </a:t>
            </a:r>
            <a:r>
              <a:rPr lang="en-US" dirty="0" err="1"/>
              <a:t>formează</a:t>
            </a:r>
            <a:r>
              <a:rPr lang="en-US" dirty="0"/>
              <a:t> o </a:t>
            </a:r>
            <a:r>
              <a:rPr lang="en-US" dirty="0" err="1"/>
              <a:t>graniță</a:t>
            </a:r>
            <a:r>
              <a:rPr lang="en-US" dirty="0"/>
              <a:t> </a:t>
            </a:r>
            <a:r>
              <a:rPr lang="en-US" dirty="0" err="1"/>
              <a:t>naturală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Spania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Franța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vârfuri</a:t>
            </a:r>
            <a:r>
              <a:rPr lang="en-US" dirty="0"/>
              <a:t> de </a:t>
            </a:r>
            <a:r>
              <a:rPr lang="en-US" dirty="0" err="1"/>
              <a:t>peste</a:t>
            </a:r>
            <a:r>
              <a:rPr lang="en-US" dirty="0"/>
              <a:t> 3.000 de </a:t>
            </a:r>
            <a:r>
              <a:rPr lang="en-US" dirty="0" err="1"/>
              <a:t>metri</a:t>
            </a:r>
            <a:r>
              <a:rPr lang="en-US" dirty="0"/>
              <a:t> (9.800 de </a:t>
            </a:r>
            <a:r>
              <a:rPr lang="en-US" dirty="0" err="1"/>
              <a:t>picioare</a:t>
            </a:r>
            <a:r>
              <a:rPr lang="en-US" dirty="0"/>
              <a:t>),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înalt</a:t>
            </a:r>
            <a:r>
              <a:rPr lang="en-US" dirty="0"/>
              <a:t> </a:t>
            </a:r>
            <a:r>
              <a:rPr lang="en-US" dirty="0" err="1"/>
              <a:t>punct</a:t>
            </a:r>
            <a:r>
              <a:rPr lang="en-US" dirty="0"/>
              <a:t> din </a:t>
            </a:r>
            <a:r>
              <a:rPr lang="en-US" dirty="0" err="1"/>
              <a:t>Pirineii</a:t>
            </a:r>
            <a:r>
              <a:rPr lang="en-US" dirty="0"/>
              <a:t> </a:t>
            </a:r>
            <a:r>
              <a:rPr lang="en-US" dirty="0" err="1"/>
              <a:t>spanioli</a:t>
            </a:r>
            <a:r>
              <a:rPr lang="en-US" dirty="0"/>
              <a:t>, Aneto, care se </a:t>
            </a:r>
            <a:r>
              <a:rPr lang="en-US" dirty="0" err="1"/>
              <a:t>ridică</a:t>
            </a:r>
            <a:r>
              <a:rPr lang="en-US" dirty="0"/>
              <a:t> la 3.404 de </a:t>
            </a:r>
            <a:r>
              <a:rPr lang="en-US" dirty="0" err="1"/>
              <a:t>metri</a:t>
            </a:r>
            <a:r>
              <a:rPr lang="en-US" dirty="0"/>
              <a:t> (11.168 de </a:t>
            </a:r>
            <a:r>
              <a:rPr lang="en-US" dirty="0" err="1"/>
              <a:t>picioare</a:t>
            </a:r>
            <a:r>
              <a:rPr lang="en-US" dirty="0"/>
              <a:t>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E192E-98DE-4651-6909-EE7AD7B077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DFE20-18FC-8203-C6B3-0A05C9506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E82FB-1258-7F56-854D-B2045286E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523" y="2901542"/>
            <a:ext cx="2771775" cy="1647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53511-1975-3C36-CAEE-237293BD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60" y="2684213"/>
            <a:ext cx="3546417" cy="23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9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3E170-69F3-37CE-430F-9531F1E8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459" y="1577969"/>
            <a:ext cx="7744968" cy="1525958"/>
          </a:xfrm>
        </p:spPr>
        <p:txBody>
          <a:bodyPr/>
          <a:lstStyle/>
          <a:p>
            <a:r>
              <a:rPr lang="en-US" dirty="0"/>
              <a:t>Sierra Nevada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înalt</a:t>
            </a:r>
            <a:r>
              <a:rPr lang="en-US" dirty="0"/>
              <a:t> </a:t>
            </a:r>
            <a:r>
              <a:rPr lang="en-US" dirty="0" err="1"/>
              <a:t>lanț</a:t>
            </a:r>
            <a:r>
              <a:rPr lang="en-US" dirty="0"/>
              <a:t> de </a:t>
            </a:r>
            <a:r>
              <a:rPr lang="en-US" dirty="0" err="1"/>
              <a:t>munți</a:t>
            </a:r>
            <a:r>
              <a:rPr lang="en-US" dirty="0"/>
              <a:t> din Peninsula </a:t>
            </a:r>
            <a:r>
              <a:rPr lang="en-US" dirty="0" err="1"/>
              <a:t>Iberică</a:t>
            </a:r>
            <a:r>
              <a:rPr lang="en-US" dirty="0"/>
              <a:t>,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înalt</a:t>
            </a:r>
            <a:r>
              <a:rPr lang="en-US" dirty="0"/>
              <a:t> </a:t>
            </a:r>
            <a:r>
              <a:rPr lang="en-US" dirty="0" err="1"/>
              <a:t>vârf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Mulhacén</a:t>
            </a:r>
            <a:r>
              <a:rPr lang="en-US" dirty="0"/>
              <a:t>, care se </a:t>
            </a:r>
            <a:r>
              <a:rPr lang="en-US" dirty="0" err="1"/>
              <a:t>ridică</a:t>
            </a:r>
            <a:r>
              <a:rPr lang="en-US" dirty="0"/>
              <a:t> la 3.478 </a:t>
            </a:r>
            <a:r>
              <a:rPr lang="en-US" dirty="0" err="1"/>
              <a:t>metri</a:t>
            </a:r>
            <a:r>
              <a:rPr lang="en-US" dirty="0"/>
              <a:t> (11.411 </a:t>
            </a:r>
            <a:r>
              <a:rPr lang="en-US" dirty="0" err="1"/>
              <a:t>picioare</a:t>
            </a:r>
            <a:r>
              <a:rPr lang="en-US" dirty="0"/>
              <a:t>).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lanț</a:t>
            </a:r>
            <a:r>
              <a:rPr lang="en-US" dirty="0"/>
              <a:t> </a:t>
            </a:r>
            <a:r>
              <a:rPr lang="en-US" dirty="0" err="1"/>
              <a:t>muntos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situat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sudul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renumit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stațiunile</a:t>
            </a:r>
            <a:r>
              <a:rPr lang="en-US" dirty="0"/>
              <a:t> sale de </a:t>
            </a:r>
            <a:r>
              <a:rPr lang="en-US" dirty="0" err="1"/>
              <a:t>schi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15E7E-86B2-486C-D94B-3BA9B9161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8CB64-3104-342A-DAEF-4DF2737E9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C8092A-3FB1-87DC-0309-299A8BD6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24" y="2738670"/>
            <a:ext cx="3582318" cy="2391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614E9-8C14-4505-F983-E1149A9D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17" y="2852067"/>
            <a:ext cx="3476859" cy="21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1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4134-27DA-22D1-9888-CF01508C7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1744910"/>
            <a:ext cx="7744968" cy="3604330"/>
          </a:xfrm>
        </p:spPr>
        <p:txBody>
          <a:bodyPr>
            <a:normAutofit/>
          </a:bodyPr>
          <a:lstStyle/>
          <a:p>
            <a:r>
              <a:rPr lang="en-US" dirty="0" err="1"/>
              <a:t>Munții</a:t>
            </a:r>
            <a:r>
              <a:rPr lang="en-US" dirty="0"/>
              <a:t> </a:t>
            </a:r>
            <a:r>
              <a:rPr lang="en-US" dirty="0" err="1"/>
              <a:t>Cantabrici</a:t>
            </a:r>
            <a:r>
              <a:rPr lang="en-US" dirty="0"/>
              <a:t> se </a:t>
            </a:r>
            <a:r>
              <a:rPr lang="en-US" dirty="0" err="1"/>
              <a:t>întind</a:t>
            </a:r>
            <a:r>
              <a:rPr lang="en-US" dirty="0"/>
              <a:t> de-a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coastei</a:t>
            </a:r>
            <a:r>
              <a:rPr lang="en-US" dirty="0"/>
              <a:t> de </a:t>
            </a:r>
            <a:r>
              <a:rPr lang="en-US" dirty="0" err="1"/>
              <a:t>nord</a:t>
            </a:r>
            <a:r>
              <a:rPr lang="en-US" dirty="0"/>
              <a:t> a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includ</a:t>
            </a:r>
            <a:r>
              <a:rPr lang="en-US" dirty="0"/>
              <a:t> </a:t>
            </a:r>
            <a:r>
              <a:rPr lang="en-US" dirty="0" err="1"/>
              <a:t>vârfuri</a:t>
            </a:r>
            <a:r>
              <a:rPr lang="en-US" dirty="0"/>
              <a:t> de </a:t>
            </a:r>
            <a:r>
              <a:rPr lang="en-US" dirty="0" err="1"/>
              <a:t>peste</a:t>
            </a:r>
            <a:r>
              <a:rPr lang="en-US" dirty="0"/>
              <a:t> 2.000 de </a:t>
            </a:r>
            <a:r>
              <a:rPr lang="en-US" dirty="0" err="1"/>
              <a:t>metri</a:t>
            </a:r>
            <a:r>
              <a:rPr lang="en-US" dirty="0"/>
              <a:t> (6.600 de </a:t>
            </a:r>
            <a:r>
              <a:rPr lang="en-US" dirty="0" err="1"/>
              <a:t>picioare</a:t>
            </a:r>
            <a:r>
              <a:rPr lang="en-US" dirty="0"/>
              <a:t>).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lanț</a:t>
            </a:r>
            <a:r>
              <a:rPr lang="en-US" dirty="0"/>
              <a:t> </a:t>
            </a:r>
            <a:r>
              <a:rPr lang="en-US" dirty="0" err="1"/>
              <a:t>muntos</a:t>
            </a:r>
            <a:r>
              <a:rPr lang="en-US" dirty="0"/>
              <a:t> </a:t>
            </a:r>
            <a:r>
              <a:rPr lang="en-US" dirty="0" err="1"/>
              <a:t>găzduiește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trasee</a:t>
            </a:r>
            <a:r>
              <a:rPr lang="en-US" dirty="0"/>
              <a:t> de </a:t>
            </a:r>
            <a:r>
              <a:rPr lang="en-US" dirty="0" err="1"/>
              <a:t>drumeții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drumeții</a:t>
            </a:r>
            <a:r>
              <a:rPr lang="en-US" dirty="0"/>
              <a:t> </a:t>
            </a:r>
            <a:r>
              <a:rPr lang="en-US" dirty="0" err="1"/>
              <a:t>pitorești.Linia</a:t>
            </a:r>
            <a:r>
              <a:rPr lang="en-US" dirty="0"/>
              <a:t> de </a:t>
            </a:r>
            <a:r>
              <a:rPr lang="en-US" dirty="0" err="1"/>
              <a:t>coastă</a:t>
            </a:r>
            <a:r>
              <a:rPr lang="en-US" dirty="0"/>
              <a:t> a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întinsă</a:t>
            </a:r>
            <a:r>
              <a:rPr lang="en-US" dirty="0"/>
              <a:t>, </a:t>
            </a:r>
            <a:r>
              <a:rPr lang="en-US" dirty="0" err="1"/>
              <a:t>întinzându</a:t>
            </a:r>
            <a:r>
              <a:rPr lang="en-US" dirty="0"/>
              <a:t>-se pe </a:t>
            </a:r>
            <a:r>
              <a:rPr lang="en-US" dirty="0" err="1"/>
              <a:t>peste</a:t>
            </a:r>
            <a:r>
              <a:rPr lang="en-US" dirty="0"/>
              <a:t> 5.000 de </a:t>
            </a:r>
            <a:r>
              <a:rPr lang="en-US" dirty="0" err="1"/>
              <a:t>kilometri</a:t>
            </a:r>
            <a:r>
              <a:rPr lang="en-US" dirty="0"/>
              <a:t> (3.100 de mile). </a:t>
            </a:r>
            <a:r>
              <a:rPr lang="en-US" dirty="0" err="1"/>
              <a:t>Țara</a:t>
            </a:r>
            <a:r>
              <a:rPr lang="en-US" dirty="0"/>
              <a:t> are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regiuni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 de </a:t>
            </a:r>
            <a:r>
              <a:rPr lang="en-US" dirty="0" err="1"/>
              <a:t>coastă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Costa del Sol, Costa Blanca </a:t>
            </a:r>
            <a:r>
              <a:rPr lang="en-US" dirty="0" err="1"/>
              <a:t>și</a:t>
            </a:r>
            <a:r>
              <a:rPr lang="en-US" dirty="0"/>
              <a:t> Costa Brava. </a:t>
            </a:r>
            <a:r>
              <a:rPr lang="en-US" dirty="0" err="1"/>
              <a:t>Insulele</a:t>
            </a:r>
            <a:r>
              <a:rPr lang="en-US" dirty="0"/>
              <a:t> </a:t>
            </a:r>
            <a:r>
              <a:rPr lang="en-US" dirty="0" err="1"/>
              <a:t>Baleare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Insulele</a:t>
            </a:r>
            <a:r>
              <a:rPr lang="en-US" dirty="0"/>
              <a:t> </a:t>
            </a:r>
            <a:r>
              <a:rPr lang="en-US" dirty="0" err="1"/>
              <a:t>Canare</a:t>
            </a:r>
            <a:r>
              <a:rPr lang="en-US" dirty="0"/>
              <a:t> fac,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parte</a:t>
            </a:r>
            <a:r>
              <a:rPr lang="en-US" dirty="0"/>
              <a:t> din </a:t>
            </a:r>
            <a:r>
              <a:rPr lang="en-US" dirty="0" err="1"/>
              <a:t>teritoriul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sunt </a:t>
            </a:r>
            <a:r>
              <a:rPr lang="en-US" dirty="0" err="1"/>
              <a:t>destinații</a:t>
            </a:r>
            <a:r>
              <a:rPr lang="en-US" dirty="0"/>
              <a:t> </a:t>
            </a:r>
            <a:r>
              <a:rPr lang="en-US" dirty="0" err="1"/>
              <a:t>turistice</a:t>
            </a:r>
            <a:r>
              <a:rPr lang="en-US" dirty="0"/>
              <a:t> </a:t>
            </a:r>
            <a:r>
              <a:rPr lang="en-US" dirty="0" err="1"/>
              <a:t>populare</a:t>
            </a:r>
            <a:r>
              <a:rPr lang="en-US" dirty="0"/>
              <a:t>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climatului</a:t>
            </a:r>
            <a:r>
              <a:rPr lang="en-US" dirty="0"/>
              <a:t> lor </a:t>
            </a:r>
            <a:r>
              <a:rPr lang="en-US" dirty="0" err="1"/>
              <a:t>cald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plajelor</a:t>
            </a:r>
            <a:r>
              <a:rPr lang="en-US" dirty="0"/>
              <a:t> </a:t>
            </a:r>
            <a:r>
              <a:rPr lang="en-US" dirty="0" err="1"/>
              <a:t>frumoase.În</a:t>
            </a:r>
            <a:r>
              <a:rPr lang="en-US" dirty="0"/>
              <a:t> general, </a:t>
            </a:r>
            <a:r>
              <a:rPr lang="en-US" dirty="0" err="1"/>
              <a:t>relieful</a:t>
            </a:r>
            <a:r>
              <a:rPr lang="en-US" dirty="0"/>
              <a:t> </a:t>
            </a:r>
            <a:r>
              <a:rPr lang="en-US" dirty="0" err="1"/>
              <a:t>Spaniei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divers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oferă</a:t>
            </a:r>
            <a:r>
              <a:rPr lang="en-US" dirty="0"/>
              <a:t> o </a:t>
            </a:r>
            <a:r>
              <a:rPr lang="en-US" dirty="0" err="1"/>
              <a:t>gamă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 de </a:t>
            </a:r>
            <a:r>
              <a:rPr lang="en-US" dirty="0" err="1"/>
              <a:t>peisaje</a:t>
            </a:r>
            <a:r>
              <a:rPr lang="en-US" dirty="0"/>
              <a:t>, de la </a:t>
            </a:r>
            <a:r>
              <a:rPr lang="en-US" dirty="0" err="1"/>
              <a:t>munți</a:t>
            </a:r>
            <a:r>
              <a:rPr lang="en-US" dirty="0"/>
              <a:t> </a:t>
            </a:r>
            <a:r>
              <a:rPr lang="en-US" dirty="0" err="1"/>
              <a:t>înalți</a:t>
            </a:r>
            <a:r>
              <a:rPr lang="en-US" dirty="0"/>
              <a:t> la </a:t>
            </a:r>
            <a:r>
              <a:rPr lang="en-US" dirty="0" err="1"/>
              <a:t>plaje</a:t>
            </a:r>
            <a:r>
              <a:rPr lang="en-US" dirty="0"/>
              <a:t> cu </a:t>
            </a:r>
            <a:r>
              <a:rPr lang="en-US" dirty="0" err="1"/>
              <a:t>nisip</a:t>
            </a:r>
            <a:r>
              <a:rPr lang="en-US" dirty="0"/>
              <a:t>,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o face o </a:t>
            </a:r>
            <a:r>
              <a:rPr lang="en-US" dirty="0" err="1"/>
              <a:t>destinație</a:t>
            </a:r>
            <a:r>
              <a:rPr lang="en-US" dirty="0"/>
              <a:t> </a:t>
            </a:r>
            <a:r>
              <a:rPr lang="en-US" dirty="0" err="1"/>
              <a:t>atractivă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pasionații</a:t>
            </a:r>
            <a:r>
              <a:rPr lang="en-US" dirty="0"/>
              <a:t> de </a:t>
            </a:r>
            <a:r>
              <a:rPr lang="en-US" dirty="0" err="1"/>
              <a:t>aer</a:t>
            </a:r>
            <a:r>
              <a:rPr lang="en-US" dirty="0"/>
              <a:t> liber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turiști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CC7D5-F002-499F-5D1B-581B96B160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DA998-33D2-9636-405F-45233A87D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4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6354-50E3-D847-C16F-66CF679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Hidrografia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D82D-AD72-F804-F29E-A7E2975E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Hidrografia Spaniei este caracterizată de mai multe sisteme fluviale majore, precum și de zone de coastă extinse și de numeroase lacuri și rezervoare.</a:t>
            </a:r>
          </a:p>
          <a:p>
            <a:r>
              <a:rPr lang="en-US" dirty="0"/>
              <a:t>Râul Ebro: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lung </a:t>
            </a:r>
            <a:r>
              <a:rPr lang="en-US" dirty="0" err="1"/>
              <a:t>râu</a:t>
            </a:r>
            <a:r>
              <a:rPr lang="en-US" dirty="0"/>
              <a:t> din </a:t>
            </a:r>
            <a:r>
              <a:rPr lang="en-US" dirty="0" err="1"/>
              <a:t>Spania</a:t>
            </a:r>
            <a:r>
              <a:rPr lang="en-US" dirty="0"/>
              <a:t>, care se </a:t>
            </a:r>
            <a:r>
              <a:rPr lang="en-US" dirty="0" err="1"/>
              <a:t>întinde</a:t>
            </a:r>
            <a:r>
              <a:rPr lang="en-US" dirty="0"/>
              <a:t> pe 930 de </a:t>
            </a:r>
            <a:r>
              <a:rPr lang="en-US" dirty="0" err="1"/>
              <a:t>kilometri</a:t>
            </a:r>
            <a:r>
              <a:rPr lang="en-US" dirty="0"/>
              <a:t> (578 mile) de la </a:t>
            </a:r>
            <a:r>
              <a:rPr lang="en-US" dirty="0" err="1"/>
              <a:t>izvorul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Munții</a:t>
            </a:r>
            <a:r>
              <a:rPr lang="en-US" dirty="0"/>
              <a:t> </a:t>
            </a:r>
            <a:r>
              <a:rPr lang="en-US" dirty="0" err="1"/>
              <a:t>Cantabrici</a:t>
            </a:r>
            <a:r>
              <a:rPr lang="en-US" dirty="0"/>
              <a:t>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en-US" dirty="0" err="1"/>
              <a:t>gura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Marea</a:t>
            </a:r>
            <a:r>
              <a:rPr lang="en-US" dirty="0"/>
              <a:t> </a:t>
            </a:r>
            <a:r>
              <a:rPr lang="en-US" dirty="0" err="1"/>
              <a:t>Mediterană</a:t>
            </a:r>
            <a:r>
              <a:rPr lang="en-US" dirty="0"/>
              <a:t>. Râul </a:t>
            </a:r>
            <a:r>
              <a:rPr lang="en-US" dirty="0" err="1"/>
              <a:t>curge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orașe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Zaragoza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Tortosa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6C1BB-83F9-BFBC-0DE0-44051AB26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29300-497B-A73B-F46D-76A477273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3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78E869-1D66-674F-830F-FEBBDCF31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140" y="1458199"/>
            <a:ext cx="2705100" cy="16954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44889-A2B3-9B80-C6F2-553D2701C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20806-4C2A-A287-8DC2-310A83CAA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3B646D-A91A-4FFC-9CA7-45555F0D1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89" y="2925944"/>
            <a:ext cx="3405609" cy="2432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9AF7AD-388B-FA21-A5E0-C8549ACEA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772" y="1125283"/>
            <a:ext cx="2743200" cy="18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91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{BF38BA3B-EE07-49A5-9D1F-659623D2F9DB}tf56410444_win32</Template>
  <TotalTime>63</TotalTime>
  <Words>1976</Words>
  <Application>Microsoft Office PowerPoint</Application>
  <PresentationFormat>Breitbild</PresentationFormat>
  <Paragraphs>145</Paragraphs>
  <Slides>36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Office Theme</vt:lpstr>
      <vt:lpstr>SPANIA</vt:lpstr>
      <vt:lpstr>Unde se afla Spania?</vt:lpstr>
      <vt:lpstr>Relieful Spaniei</vt:lpstr>
      <vt:lpstr>PowerPoint-Präsentation</vt:lpstr>
      <vt:lpstr>PowerPoint-Präsentation</vt:lpstr>
      <vt:lpstr>PowerPoint-Präsentation</vt:lpstr>
      <vt:lpstr>PowerPoint-Präsentation</vt:lpstr>
      <vt:lpstr>Hidrografia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Repercursiunile trecutului</vt:lpstr>
      <vt:lpstr>PowerPoint-Präsentation</vt:lpstr>
      <vt:lpstr>PowerPoint-Präsentation</vt:lpstr>
      <vt:lpstr>Resursele naturale</vt:lpstr>
      <vt:lpstr>PowerPoint-Präsentation</vt:lpstr>
      <vt:lpstr>5 lucruri pentru care e recunoscuta Spania la nivel mondial</vt:lpstr>
      <vt:lpstr>Arta si cultura</vt:lpstr>
      <vt:lpstr>PowerPoint-Präsentation</vt:lpstr>
      <vt:lpstr>Mancaruri  </vt:lpstr>
      <vt:lpstr>PowerPoint-Präsentation</vt:lpstr>
      <vt:lpstr>Plaje si turism</vt:lpstr>
      <vt:lpstr>PowerPoint-Präsentation</vt:lpstr>
      <vt:lpstr>Sportul</vt:lpstr>
      <vt:lpstr>PowerPoint-Präsentation</vt:lpstr>
      <vt:lpstr>Arhitectura</vt:lpstr>
      <vt:lpstr>PowerPoint-Präsentation</vt:lpstr>
      <vt:lpstr>Industria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 multumesc!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SPANIA</dc:title>
  <dc:creator>arthurtyron@yahoo.com</dc:creator>
  <cp:lastModifiedBy>Tyron Arthur</cp:lastModifiedBy>
  <cp:revision>2</cp:revision>
  <dcterms:created xsi:type="dcterms:W3CDTF">2023-04-27T19:13:41Z</dcterms:created>
  <dcterms:modified xsi:type="dcterms:W3CDTF">2023-04-28T07:20:24Z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