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2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4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3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7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5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2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0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B87B-F4FA-440B-A571-A8D64E143BC0}" type="datetimeFigureOut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0FE2-3796-4384-AEC1-EFDB2B4A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88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/index.php?title=St%C3%A2ncile_Belogradcik&amp;action=edit&amp;redlink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Pe%C8%99tera_Devetashk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/index.php?title=Piramida_Melnik&amp;action=edit&amp;redlink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ro.wikipedia.org/wiki/Serbia" TargetMode="External"/><Relationship Id="rId7" Type="http://schemas.openxmlformats.org/officeDocument/2006/relationships/hyperlink" Target="https://ro.wikipedia.org/wiki/Marea_Neagr%C4%83" TargetMode="External"/><Relationship Id="rId2" Type="http://schemas.openxmlformats.org/officeDocument/2006/relationships/hyperlink" Target="https://ro.wikipedia.org/wiki/Rom%C3%A2ni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o.wikipedia.org/wiki/Turcia" TargetMode="External"/><Relationship Id="rId5" Type="http://schemas.openxmlformats.org/officeDocument/2006/relationships/hyperlink" Target="https://ro.wikipedia.org/wiki/Grecia" TargetMode="External"/><Relationship Id="rId4" Type="http://schemas.openxmlformats.org/officeDocument/2006/relationships/hyperlink" Target="https://ro.wikipedia.org/wiki/Macedonia_de_Nord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/index.php?title=Centralizare&amp;action=edit&amp;redlink=1" TargetMode="External"/><Relationship Id="rId2" Type="http://schemas.openxmlformats.org/officeDocument/2006/relationships/hyperlink" Target="https://ro.wikipedia.org/wiki/Stat_unitar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/index.php?title=Persia_Antic%C4%83&amp;action=edit&amp;redlink=1" TargetMode="External"/><Relationship Id="rId3" Type="http://schemas.openxmlformats.org/officeDocument/2006/relationships/hyperlink" Target="https://ro.wikipedia.org/wiki/Slavi" TargetMode="External"/><Relationship Id="rId7" Type="http://schemas.openxmlformats.org/officeDocument/2006/relationships/hyperlink" Target="https://ro.wikipedia.org/wiki/Imperiul_Otoma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o.wikipedia.org/wiki/Roma_Antic%C4%83" TargetMode="External"/><Relationship Id="rId5" Type="http://schemas.openxmlformats.org/officeDocument/2006/relationships/hyperlink" Target="https://ro.wikipedia.org/wiki/Bulgari_(popor_turanic)" TargetMode="External"/><Relationship Id="rId10" Type="http://schemas.openxmlformats.org/officeDocument/2006/relationships/hyperlink" Target="https://ro.wikipedia.org/wiki/Bulgaria#cite_note-298" TargetMode="External"/><Relationship Id="rId4" Type="http://schemas.openxmlformats.org/officeDocument/2006/relationships/hyperlink" Target="https://ro.wikipedia.org/wiki/Traci" TargetMode="External"/><Relationship Id="rId9" Type="http://schemas.openxmlformats.org/officeDocument/2006/relationships/hyperlink" Target="https://ro.wikipedia.org/wiki/Cel%C8%9B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ro.wikipedia.org/wiki/Ceasl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Bisericile_s%C4%83pate_%C3%AEn_st%C3%A2nc%C4%83_din_Ivanovo" TargetMode="External"/><Relationship Id="rId13" Type="http://schemas.openxmlformats.org/officeDocument/2006/relationships/hyperlink" Target="https://ro.wikipedia.org/wiki/P%C4%83durile_primare_%C8%99i_b%C4%83tr%C3%A2ne_de_fag_din_Carpa%C8%9Bi_%C8%99i_din_alte_regiuni_ale_Europei" TargetMode="External"/><Relationship Id="rId3" Type="http://schemas.openxmlformats.org/officeDocument/2006/relationships/hyperlink" Target="https://ro.wikipedia.org/wiki/Neseb%C4%83r" TargetMode="External"/><Relationship Id="rId7" Type="http://schemas.openxmlformats.org/officeDocument/2006/relationships/hyperlink" Target="https://ro.wikipedia.org/wiki/M%C4%83n%C4%83stirea_Rila" TargetMode="External"/><Relationship Id="rId12" Type="http://schemas.openxmlformats.org/officeDocument/2006/relationships/hyperlink" Target="https://ro.wikipedia.org/wiki/Rezerva%C8%9Bia_natural%C4%83_Sreb%C4%83rna" TargetMode="External"/><Relationship Id="rId2" Type="http://schemas.openxmlformats.org/officeDocument/2006/relationships/hyperlink" Target="https://ro.wikipedia.org/wiki/Patrimoniul_mondial_UNES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C%C4%83l%C4%83re%C8%9Bul_din_Madara" TargetMode="External"/><Relationship Id="rId11" Type="http://schemas.openxmlformats.org/officeDocument/2006/relationships/hyperlink" Target="https://ro.wikipedia.org/wiki/Parcul_Na%C8%9Bional_Pirin" TargetMode="External"/><Relationship Id="rId5" Type="http://schemas.openxmlformats.org/officeDocument/2006/relationships/hyperlink" Target="https://ro.wikipedia.org/wiki/Sofia" TargetMode="External"/><Relationship Id="rId10" Type="http://schemas.openxmlformats.org/officeDocument/2006/relationships/hyperlink" Target="https://ro.wikipedia.org/wiki/Morm%C3%A2ntul_tracic_de_la_Sve%C8%99tari" TargetMode="External"/><Relationship Id="rId4" Type="http://schemas.openxmlformats.org/officeDocument/2006/relationships/hyperlink" Target="https://ro.wikipedia.org/wiki/Biserica_Boiana" TargetMode="External"/><Relationship Id="rId9" Type="http://schemas.openxmlformats.org/officeDocument/2006/relationships/hyperlink" Target="https://ro.wikipedia.org/wiki/Morm%C3%A2ntul_tracic_de_la_Kazanl%C4%83k" TargetMode="External"/><Relationship Id="rId14" Type="http://schemas.openxmlformats.org/officeDocument/2006/relationships/hyperlink" Target="https://ro.wikipedia.org/wiki/Parcul_Na%C8%9Bional_Balcanii_Central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Biserica_Boian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.wikipedia.org/wiki/Sofi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Morm%C3%A2ntul_tracic_de_la_Kazanl%C4%83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Adunarea_Na%C8%9Bional%C4%83_%28Bulgaria%29" TargetMode="External"/><Relationship Id="rId3" Type="http://schemas.openxmlformats.org/officeDocument/2006/relationships/hyperlink" Target="https://wikitravel.org/ro/Bulgaria" TargetMode="External"/><Relationship Id="rId7" Type="http://schemas.openxmlformats.org/officeDocument/2006/relationships/hyperlink" Target="https://a-z-animals.com/animals/location/europe/bulgaria/" TargetMode="External"/><Relationship Id="rId2" Type="http://schemas.openxmlformats.org/officeDocument/2006/relationships/hyperlink" Target="https://ro.wikipedia.org/wiki/Bulga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Geografia_Bulgariei" TargetMode="External"/><Relationship Id="rId5" Type="http://schemas.openxmlformats.org/officeDocument/2006/relationships/hyperlink" Target="https://www.dreamstime.com/shape-bulgaria-its-capital-isolated-solid-color-background-topographic-relief-map-d-rendering-bulgaria-solid-image193313995" TargetMode="External"/><Relationship Id="rId4" Type="http://schemas.openxmlformats.org/officeDocument/2006/relationships/hyperlink" Target="https://www.mozaweb.com/ro/Extra-Animatii_3D-Zonele_climatice_si_tipurile_de_sol_din_Bulgaria-5899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Sofia" TargetMode="External"/><Relationship Id="rId2" Type="http://schemas.openxmlformats.org/officeDocument/2006/relationships/hyperlink" Target="https://ro.wikipedia.org/wiki/Regiunile_Bulgariei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Biserica_celor_%C8%98apte_Sfin%C8%9Bi_din_Sofi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apelul Bulgariei">
            <a:extLst>
              <a:ext uri="{FF2B5EF4-FFF2-40B4-BE49-F238E27FC236}">
                <a16:creationId xmlns:a16="http://schemas.microsoft.com/office/drawing/2014/main" id="{A9783974-3773-6D37-4529-A1D15AD0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65" y="596477"/>
            <a:ext cx="8565265" cy="51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ABC7F6D2-678D-C7FA-7272-E51C8F596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Bulgaria (</a:t>
            </a:r>
            <a:r>
              <a:rPr lang="az-Cyrl-AZ" b="0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България</a:t>
            </a:r>
            <a:r>
              <a:rPr lang="en-GB" b="0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)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AE573BF-657B-81A4-BF0E-5B7D73956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u="sng" dirty="0" err="1">
                <a:solidFill>
                  <a:schemeClr val="bg1"/>
                </a:solidFill>
              </a:rPr>
              <a:t>Proiect</a:t>
            </a:r>
            <a:r>
              <a:rPr lang="en-GB" b="1" u="sng" dirty="0">
                <a:solidFill>
                  <a:schemeClr val="bg1"/>
                </a:solidFill>
              </a:rPr>
              <a:t> </a:t>
            </a:r>
            <a:r>
              <a:rPr lang="en-GB" b="1" u="sng" dirty="0" err="1">
                <a:solidFill>
                  <a:schemeClr val="bg1"/>
                </a:solidFill>
              </a:rPr>
              <a:t>realizat</a:t>
            </a:r>
            <a:r>
              <a:rPr lang="en-GB" b="1" u="sng" dirty="0">
                <a:solidFill>
                  <a:schemeClr val="bg1"/>
                </a:solidFill>
              </a:rPr>
              <a:t> de </a:t>
            </a:r>
            <a:r>
              <a:rPr lang="en-GB" b="1" u="sng" dirty="0" err="1">
                <a:solidFill>
                  <a:schemeClr val="bg1"/>
                </a:solidFill>
              </a:rPr>
              <a:t>Juravle</a:t>
            </a:r>
            <a:r>
              <a:rPr lang="en-GB" b="1" u="sng" dirty="0">
                <a:solidFill>
                  <a:schemeClr val="bg1"/>
                </a:solidFill>
              </a:rPr>
              <a:t> </a:t>
            </a:r>
            <a:r>
              <a:rPr lang="en-GB" b="1" u="sng" dirty="0" err="1">
                <a:solidFill>
                  <a:schemeClr val="bg1"/>
                </a:solidFill>
              </a:rPr>
              <a:t>Andreea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1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978790-A1DC-7698-2324-1EA2646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26B290E1-A8BF-7649-A1DF-0CF866D5BA3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7C603A5-962F-FD89-6EF5-773441CB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Picture 4" descr="Stâncile Belogradcik, Balcanii de Vest">
            <a:extLst>
              <a:ext uri="{FF2B5EF4-FFF2-40B4-BE49-F238E27FC236}">
                <a16:creationId xmlns:a16="http://schemas.microsoft.com/office/drawing/2014/main" id="{B5AB70E9-0C8D-7A89-C302-1069C369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"/>
            <a:ext cx="1219200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F871364A-CDF6-42B5-4C5B-13222DA6CC0A}"/>
              </a:ext>
            </a:extLst>
          </p:cNvPr>
          <p:cNvSpPr txBox="1"/>
          <p:nvPr/>
        </p:nvSpPr>
        <p:spPr>
          <a:xfrm>
            <a:off x="836612" y="5776436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Stâncile Belogradcik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Stâncile Belograd</a:t>
            </a:r>
            <a:r>
              <a:rPr lang="pt-BR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Stâncile Belogradcik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pt-BR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Stâncile Belogradcik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</a:t>
            </a:r>
            <a:r>
              <a:rPr lang="pt-BR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, Balcanii de Vest</a:t>
            </a:r>
            <a:endParaRPr lang="en-GB" dirty="0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908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ștera Devetașka, Dealurile Sub-Balcanice">
            <a:extLst>
              <a:ext uri="{FF2B5EF4-FFF2-40B4-BE49-F238E27FC236}">
                <a16:creationId xmlns:a16="http://schemas.microsoft.com/office/drawing/2014/main" id="{2BE7967B-72AF-C0F2-71E1-A1C531A2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0"/>
            <a:ext cx="1031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31C2E159-3056-14B6-0AE6-278686C88779}"/>
              </a:ext>
            </a:extLst>
          </p:cNvPr>
          <p:cNvSpPr txBox="1"/>
          <p:nvPr/>
        </p:nvSpPr>
        <p:spPr>
          <a:xfrm>
            <a:off x="406968" y="5883005"/>
            <a:ext cx="9034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Peștera Devetash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Peștera</a:t>
            </a:r>
            <a:r>
              <a:rPr lang="en-GB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Peștera Devetash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Peștera Devetash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Devetașka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Dealurile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Sub-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Balcanice</a:t>
            </a:r>
            <a:endParaRPr lang="en-GB" sz="2800" dirty="0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123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ramida Melnik, Munții Pirin">
            <a:extLst>
              <a:ext uri="{FF2B5EF4-FFF2-40B4-BE49-F238E27FC236}">
                <a16:creationId xmlns:a16="http://schemas.microsoft.com/office/drawing/2014/main" id="{2F271B51-D900-89D0-05A2-FD2C3EEAB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97" y="-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AAD1CD35-8E31-6344-CF81-2F9A0B8AEF98}"/>
              </a:ext>
            </a:extLst>
          </p:cNvPr>
          <p:cNvSpPr txBox="1"/>
          <p:nvPr/>
        </p:nvSpPr>
        <p:spPr>
          <a:xfrm>
            <a:off x="604894" y="5996866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Piramida Melnik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Piramida</a:t>
            </a:r>
            <a:r>
              <a:rPr lang="en-GB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Piramida Melnik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Piramida Melnik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Melnik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Munții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Pirin</a:t>
            </a:r>
            <a:endParaRPr lang="en-GB" sz="2800" dirty="0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087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F24DB9-3789-8CAF-EE59-F2EC0BAF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Linux Libertine"/>
              </a:rPr>
              <a:t>Demografie</a:t>
            </a:r>
            <a:br>
              <a:rPr lang="en-GB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GB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57C0735-F490-1374-6119-6FB95850E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77964" cy="3811588"/>
          </a:xfrm>
        </p:spPr>
        <p:txBody>
          <a:bodyPr>
            <a:normAutofit/>
          </a:bodyPr>
          <a:lstStyle/>
          <a:p>
            <a:r>
              <a:rPr lang="en-GB" sz="3200" b="0" i="0" dirty="0">
                <a:effectLst/>
                <a:latin typeface="Arial" panose="020B0604020202020204" pitchFamily="34" charset="0"/>
              </a:rPr>
              <a:t>Conform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recensământului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din 2011,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populația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Bulgariei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era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atunci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7.364.570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locuitori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scădere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de la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maximul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de circa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nouă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milioane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înregistrat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1989. Bulgaria are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scădere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demografică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de la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începutul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anilor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1990,</a:t>
            </a:r>
            <a:r>
              <a:rPr lang="en-GB" sz="3200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când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prăbușirea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economiei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comuniste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a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determinat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circa 937.000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oameni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—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majoritate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adulți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tineri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—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să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emigreze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effectLst/>
                <a:latin typeface="Arial" panose="020B0604020202020204" pitchFamily="34" charset="0"/>
              </a:rPr>
              <a:t>înainte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 de 2005. 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Populația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continuă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scadă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sporul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natural actual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unul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dintre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cele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scăzute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GB" sz="32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lume</a:t>
            </a:r>
            <a:r>
              <a:rPr lang="en-GB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6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B1F5AB9-C90D-7B83-366C-C80767A86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4CA1A7E7-B611-3A43-602E-4837E09D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4" y="2057400"/>
            <a:ext cx="10831351" cy="4370120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5F3B35D7-8A1B-AF9A-DD96-398A2A74D2F7}"/>
              </a:ext>
            </a:extLst>
          </p:cNvPr>
          <p:cNvSpPr txBox="1"/>
          <p:nvPr/>
        </p:nvSpPr>
        <p:spPr>
          <a:xfrm>
            <a:off x="839788" y="804346"/>
            <a:ext cx="9415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solidFill>
                  <a:schemeClr val="accent2">
                    <a:lumMod val="75000"/>
                  </a:schemeClr>
                </a:solidFill>
              </a:rPr>
              <a:t>Cele </a:t>
            </a:r>
            <a:r>
              <a:rPr lang="en-GB" sz="3600" u="sng" dirty="0" err="1">
                <a:solidFill>
                  <a:schemeClr val="accent2">
                    <a:lumMod val="75000"/>
                  </a:schemeClr>
                </a:solidFill>
              </a:rPr>
              <a:t>mai</a:t>
            </a:r>
            <a:r>
              <a:rPr lang="en-GB" sz="36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u="sng" dirty="0" err="1">
                <a:solidFill>
                  <a:schemeClr val="accent2">
                    <a:lumMod val="75000"/>
                  </a:schemeClr>
                </a:solidFill>
              </a:rPr>
              <a:t>mari</a:t>
            </a:r>
            <a:r>
              <a:rPr lang="en-GB" sz="36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u="sng" dirty="0" err="1">
                <a:solidFill>
                  <a:schemeClr val="accent2">
                    <a:lumMod val="75000"/>
                  </a:schemeClr>
                </a:solidFill>
              </a:rPr>
              <a:t>orase</a:t>
            </a:r>
            <a:r>
              <a:rPr lang="en-GB" sz="3600" u="sng" dirty="0">
                <a:solidFill>
                  <a:schemeClr val="accent2">
                    <a:lumMod val="75000"/>
                  </a:schemeClr>
                </a:solidFill>
              </a:rPr>
              <a:t> din Bulgaria</a:t>
            </a:r>
          </a:p>
        </p:txBody>
      </p:sp>
    </p:spTree>
    <p:extLst>
      <p:ext uri="{BB962C8B-B14F-4D97-AF65-F5344CB8AC3E}">
        <p14:creationId xmlns:p14="http://schemas.microsoft.com/office/powerpoint/2010/main" val="340336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149DF7-5B4F-4506-690F-9EEA5D82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FLORA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13C2305-EDDD-39EC-19C1-3F7AEF3F9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0"/>
          </a:xfrm>
        </p:spPr>
        <p:txBody>
          <a:bodyPr>
            <a:normAutofit lnSpcReduction="10000"/>
          </a:bodyPr>
          <a:lstStyle/>
          <a:p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Flora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cuprinde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peste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3.800 de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specii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din care 170 sunt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endemice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și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150 sunt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în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pericol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. Fauna 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este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reprezentată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în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principal de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ursul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brun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și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de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șacal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,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în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vreme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ce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râsul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și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acvila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de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câmp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au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populații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reduse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,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dar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în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GB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creștere</a:t>
            </a:r>
            <a:r>
              <a:rPr lang="en-GB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.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Wildlife in Bulgaria - Types of Bulgarian Animals - AZ Animals">
            <a:extLst>
              <a:ext uri="{FF2B5EF4-FFF2-40B4-BE49-F238E27FC236}">
                <a16:creationId xmlns:a16="http://schemas.microsoft.com/office/drawing/2014/main" id="{5C59BF67-E4C0-FB49-0544-7DD8740A7A4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r="169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9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5CD526-99A2-3BCF-E1BC-6507E70C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Animals in Mali">
            <a:extLst>
              <a:ext uri="{FF2B5EF4-FFF2-40B4-BE49-F238E27FC236}">
                <a16:creationId xmlns:a16="http://schemas.microsoft.com/office/drawing/2014/main" id="{A98ADD43-8AC7-7B9A-4C65-D48C998F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0"/>
            <a:ext cx="12203460" cy="52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4BC1211E-74C7-7BC4-77FF-F3508E67A85E}"/>
              </a:ext>
            </a:extLst>
          </p:cNvPr>
          <p:cNvSpPr txBox="1"/>
          <p:nvPr/>
        </p:nvSpPr>
        <p:spPr>
          <a:xfrm>
            <a:off x="2064507" y="5688957"/>
            <a:ext cx="9612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Vulturul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egiptean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este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adesea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gasit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in Bulgaria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5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483CD0-CF80-BD8E-3D8C-D19A32B2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1" dirty="0" err="1">
                <a:solidFill>
                  <a:schemeClr val="accent2"/>
                </a:solidFill>
                <a:effectLst/>
                <a:latin typeface="Linux Libertine"/>
              </a:rPr>
              <a:t>Politică</a:t>
            </a:r>
            <a:br>
              <a:rPr lang="en-GB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GB" dirty="0"/>
          </a:p>
        </p:txBody>
      </p:sp>
      <p:sp>
        <p:nvSpPr>
          <p:cNvPr id="8" name="Substituent conținut 7">
            <a:extLst>
              <a:ext uri="{FF2B5EF4-FFF2-40B4-BE49-F238E27FC236}">
                <a16:creationId xmlns:a16="http://schemas.microsoft.com/office/drawing/2014/main" id="{72F07717-8041-AA43-BDD7-5BF76D2B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Președintele</a:t>
            </a:r>
            <a:r>
              <a:rPr lang="en-GB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Bulgariei</a:t>
            </a:r>
            <a:r>
              <a:rPr lang="en-GB" b="0" i="0" dirty="0">
                <a:effectLst/>
                <a:latin typeface="arial" panose="020B0604020202020204" pitchFamily="34" charset="0"/>
              </a:rPr>
              <a:t>, care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este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șeful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de stat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comandantul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șef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armatei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este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ales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pentru</a:t>
            </a:r>
            <a:r>
              <a:rPr lang="en-GB" b="0" i="0" dirty="0">
                <a:effectLst/>
                <a:latin typeface="arial" panose="020B0604020202020204" pitchFamily="34" charset="0"/>
              </a:rPr>
              <a:t> un termen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cinci</a:t>
            </a:r>
            <a:r>
              <a:rPr lang="en-GB" b="0" i="0" dirty="0">
                <a:effectLst/>
                <a:latin typeface="arial" panose="020B0604020202020204" pitchFamily="34" charset="0"/>
              </a:rPr>
              <a:t> ani.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Rolurile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principale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Președintelui</a:t>
            </a:r>
            <a:r>
              <a:rPr lang="en-GB" b="0" i="0" dirty="0">
                <a:effectLst/>
                <a:latin typeface="arial" panose="020B0604020202020204" pitchFamily="34" charset="0"/>
              </a:rPr>
              <a:t> sunt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organizarea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datelor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alegeri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plebiscite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reprezentarea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Bulgariei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>
                <a:effectLst/>
                <a:latin typeface="arial" panose="020B0604020202020204" pitchFamily="34" charset="0"/>
              </a:rPr>
              <a:t>pe plan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internațional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semnarea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tratatelor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internaționale</a:t>
            </a:r>
            <a:r>
              <a:rPr lang="en-GB" b="0" i="0" dirty="0">
                <a:effectLst/>
                <a:latin typeface="arial" panose="020B0604020202020204" pitchFamily="34" charset="0"/>
              </a:rPr>
              <a:t>. </a:t>
            </a:r>
            <a:endParaRPr lang="en-GB" b="0" i="0" dirty="0">
              <a:effectLst/>
              <a:latin typeface="Google Sans"/>
            </a:endParaRPr>
          </a:p>
          <a:p>
            <a:r>
              <a:rPr lang="en-GB" b="1" u="sng" dirty="0" err="1">
                <a:solidFill>
                  <a:schemeClr val="accent2"/>
                </a:solidFill>
                <a:latin typeface="Google Sans"/>
              </a:rPr>
              <a:t>parlament</a:t>
            </a:r>
            <a:r>
              <a:rPr lang="en-GB" b="1" u="sng" dirty="0">
                <a:solidFill>
                  <a:schemeClr val="accent2"/>
                </a:solidFill>
                <a:latin typeface="Google Sans"/>
              </a:rPr>
              <a:t> unicameral</a:t>
            </a:r>
            <a:r>
              <a:rPr lang="en-GB" b="0" i="0" dirty="0">
                <a:effectLst/>
                <a:latin typeface="Google Sans"/>
              </a:rPr>
              <a:t>, format din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Adunarea</a:t>
            </a:r>
            <a:r>
              <a:rPr lang="en-GB" b="0" i="0" dirty="0">
                <a:solidFill>
                  <a:schemeClr val="accent2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Națională</a:t>
            </a:r>
            <a:r>
              <a:rPr lang="en-GB" b="0" i="0" dirty="0">
                <a:effectLst/>
                <a:latin typeface="Google Sans"/>
              </a:rPr>
              <a:t>, </a:t>
            </a:r>
            <a:r>
              <a:rPr lang="en-GB" b="0" i="0" dirty="0" err="1">
                <a:effectLst/>
                <a:latin typeface="Google Sans"/>
              </a:rPr>
              <a:t>sau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Narodno</a:t>
            </a:r>
            <a:r>
              <a:rPr lang="en-GB" b="0" i="0" dirty="0">
                <a:solidFill>
                  <a:schemeClr val="accent2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Sabranie</a:t>
            </a:r>
            <a:r>
              <a:rPr lang="en-GB" b="0" i="0" dirty="0">
                <a:effectLst/>
                <a:latin typeface="Google Sans"/>
              </a:rPr>
              <a:t>.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Adunarea</a:t>
            </a:r>
            <a:r>
              <a:rPr lang="en-GB" b="0" i="0" dirty="0">
                <a:solidFill>
                  <a:schemeClr val="accent2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Națională</a:t>
            </a:r>
            <a:r>
              <a:rPr lang="en-GB" b="0" i="0" dirty="0">
                <a:solidFill>
                  <a:schemeClr val="accent2"/>
                </a:solidFill>
                <a:effectLst/>
                <a:latin typeface="Google Sans"/>
              </a:rPr>
              <a:t> are 240 de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Google Sans"/>
              </a:rPr>
              <a:t>membrii</a:t>
            </a:r>
            <a:r>
              <a:rPr lang="en-GB" b="0" i="0" dirty="0">
                <a:solidFill>
                  <a:schemeClr val="accent2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aleși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pentru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termeni</a:t>
            </a:r>
            <a:r>
              <a:rPr lang="en-GB" b="0" i="0" dirty="0">
                <a:effectLst/>
                <a:latin typeface="Google Sans"/>
              </a:rPr>
              <a:t> de </a:t>
            </a:r>
            <a:r>
              <a:rPr lang="en-GB" b="1" i="0" u="sng" dirty="0" err="1">
                <a:effectLst/>
                <a:latin typeface="Google Sans"/>
              </a:rPr>
              <a:t>patru</a:t>
            </a:r>
            <a:r>
              <a:rPr lang="en-GB" b="0" i="0" dirty="0">
                <a:effectLst/>
                <a:latin typeface="Google Sans"/>
              </a:rPr>
              <a:t> ani. </a:t>
            </a:r>
            <a:r>
              <a:rPr lang="en-GB" b="0" i="0" dirty="0" err="1">
                <a:effectLst/>
                <a:latin typeface="Google Sans"/>
              </a:rPr>
              <a:t>Partidele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politice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trebuie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să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primească</a:t>
            </a:r>
            <a:r>
              <a:rPr lang="en-GB" b="0" i="0" dirty="0">
                <a:effectLst/>
                <a:latin typeface="Google Sans"/>
              </a:rPr>
              <a:t> minimum </a:t>
            </a:r>
            <a:r>
              <a:rPr lang="en-GB" b="0" i="0" dirty="0">
                <a:solidFill>
                  <a:schemeClr val="accent2"/>
                </a:solidFill>
                <a:effectLst/>
                <a:latin typeface="Google Sans"/>
              </a:rPr>
              <a:t>4% </a:t>
            </a:r>
            <a:r>
              <a:rPr lang="en-GB" b="0" i="0" dirty="0">
                <a:effectLst/>
                <a:latin typeface="Google Sans"/>
              </a:rPr>
              <a:t>din </a:t>
            </a:r>
            <a:r>
              <a:rPr lang="en-GB" b="0" i="0" dirty="0" err="1">
                <a:effectLst/>
                <a:latin typeface="Google Sans"/>
              </a:rPr>
              <a:t>votul</a:t>
            </a:r>
            <a:r>
              <a:rPr lang="en-GB" b="0" i="0" dirty="0">
                <a:effectLst/>
                <a:latin typeface="Google Sans"/>
              </a:rPr>
              <a:t> total </a:t>
            </a:r>
            <a:r>
              <a:rPr lang="en-GB" b="0" i="0" dirty="0" err="1">
                <a:effectLst/>
                <a:latin typeface="Google Sans"/>
              </a:rPr>
              <a:t>național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pentru</a:t>
            </a:r>
            <a:r>
              <a:rPr lang="en-GB" b="0" i="0" dirty="0">
                <a:effectLst/>
                <a:latin typeface="Google Sans"/>
              </a:rPr>
              <a:t> a fi </a:t>
            </a:r>
            <a:r>
              <a:rPr lang="en-GB" b="0" i="0" dirty="0" err="1">
                <a:effectLst/>
                <a:latin typeface="Google Sans"/>
              </a:rPr>
              <a:t>reprezentați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în</a:t>
            </a:r>
            <a:r>
              <a:rPr lang="en-GB" b="0" i="0" dirty="0">
                <a:effectLst/>
                <a:latin typeface="Google Sans"/>
              </a:rPr>
              <a:t> </a:t>
            </a:r>
            <a:r>
              <a:rPr lang="en-GB" b="0" i="0" dirty="0" err="1">
                <a:effectLst/>
                <a:latin typeface="Google Sans"/>
              </a:rPr>
              <a:t>parlament</a:t>
            </a:r>
            <a:r>
              <a:rPr lang="en-GB" b="0" i="0" dirty="0">
                <a:effectLst/>
                <a:latin typeface="Google Sans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3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5C160F-43B5-F72E-C327-610915AF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810BBD64-F912-C3D7-B67A-C784F732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7" y="5434782"/>
            <a:ext cx="10515600" cy="1325563"/>
          </a:xfrm>
        </p:spPr>
        <p:txBody>
          <a:bodyPr/>
          <a:lstStyle/>
          <a:p>
            <a:r>
              <a:rPr lang="en-GB" i="0" u="sng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Adunarea</a:t>
            </a:r>
            <a:r>
              <a:rPr lang="en-GB" i="0" u="sng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i="0" u="sng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Națională</a:t>
            </a:r>
            <a:r>
              <a:rPr lang="en-GB" i="0" u="sng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(Sofia)</a:t>
            </a:r>
            <a:endParaRPr lang="en-GB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5D99967F-B83B-270F-D7F5-BCEEDAC8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6198"/>
            <a:ext cx="12192000" cy="1211802"/>
          </a:xfrm>
        </p:spPr>
        <p:txBody>
          <a:bodyPr/>
          <a:lstStyle/>
          <a:p>
            <a:r>
              <a:rPr lang="en-GB" b="0" i="0" u="sng" dirty="0" err="1">
                <a:solidFill>
                  <a:schemeClr val="accent2"/>
                </a:solidFill>
                <a:effectLst/>
                <a:latin typeface="Linux Libertine"/>
              </a:rPr>
              <a:t>Președinții</a:t>
            </a:r>
            <a:r>
              <a:rPr lang="en-GB" b="0" i="0" u="sng" dirty="0">
                <a:solidFill>
                  <a:schemeClr val="accent2"/>
                </a:solidFill>
                <a:effectLst/>
                <a:latin typeface="Linux Libertine"/>
              </a:rPr>
              <a:t> </a:t>
            </a:r>
            <a:r>
              <a:rPr lang="en-GB" b="0" i="0" u="sng" dirty="0" err="1">
                <a:solidFill>
                  <a:schemeClr val="accent2"/>
                </a:solidFill>
                <a:effectLst/>
                <a:latin typeface="Linux Libertine"/>
              </a:rPr>
              <a:t>Adunării</a:t>
            </a:r>
            <a:r>
              <a:rPr lang="en-GB" b="0" i="0" u="sng" dirty="0">
                <a:solidFill>
                  <a:schemeClr val="accent2"/>
                </a:solidFill>
                <a:effectLst/>
                <a:latin typeface="Linux Libertine"/>
              </a:rPr>
              <a:t> </a:t>
            </a:r>
            <a:r>
              <a:rPr lang="en-GB" b="0" i="0" u="sng" dirty="0" err="1">
                <a:solidFill>
                  <a:schemeClr val="accent2"/>
                </a:solidFill>
                <a:effectLst/>
                <a:latin typeface="Linux Libertine"/>
              </a:rPr>
              <a:t>Naționale</a:t>
            </a:r>
            <a:r>
              <a:rPr lang="en-GB" b="0" i="0" u="sng" dirty="0">
                <a:solidFill>
                  <a:schemeClr val="accent2"/>
                </a:solidFill>
                <a:effectLst/>
                <a:latin typeface="Linux Libertine"/>
              </a:rPr>
              <a:t> a </a:t>
            </a:r>
            <a:r>
              <a:rPr lang="en-GB" b="0" i="0" u="sng" dirty="0" err="1">
                <a:solidFill>
                  <a:schemeClr val="accent2"/>
                </a:solidFill>
                <a:effectLst/>
                <a:latin typeface="Linux Libertine"/>
              </a:rPr>
              <a:t>Bulgariei</a:t>
            </a:r>
            <a:br>
              <a:rPr lang="en-GB" b="0" i="0" u="sng" dirty="0">
                <a:solidFill>
                  <a:schemeClr val="accent2"/>
                </a:solidFill>
                <a:effectLst/>
                <a:latin typeface="Linux Libertine"/>
              </a:rPr>
            </a:br>
            <a:r>
              <a:rPr lang="en-GB" b="0" i="0" u="sng" dirty="0">
                <a:solidFill>
                  <a:schemeClr val="accent2"/>
                </a:solidFill>
                <a:effectLst/>
                <a:latin typeface="Linux Libertine"/>
              </a:rPr>
              <a:t>din </a:t>
            </a:r>
            <a:r>
              <a:rPr lang="en-GB" b="0" i="0" u="sng" dirty="0" err="1">
                <a:solidFill>
                  <a:schemeClr val="accent2"/>
                </a:solidFill>
                <a:effectLst/>
                <a:latin typeface="Linux Libertine"/>
              </a:rPr>
              <a:t>ultimii</a:t>
            </a:r>
            <a:r>
              <a:rPr lang="en-GB" b="0" i="0" u="sng" dirty="0">
                <a:solidFill>
                  <a:schemeClr val="accent2"/>
                </a:solidFill>
                <a:effectLst/>
                <a:latin typeface="Linux Libertine"/>
              </a:rPr>
              <a:t> 14 ani</a:t>
            </a:r>
            <a:endParaRPr lang="en-GB" u="sng" dirty="0">
              <a:solidFill>
                <a:schemeClr val="accent2"/>
              </a:solidFill>
            </a:endParaRP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C8956B67-6A92-5AFD-1A01-FE3B5C06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48" y="125260"/>
            <a:ext cx="10135661" cy="55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03AA762-D7EA-2965-6766-9A371362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1762"/>
          </a:xfrm>
        </p:spPr>
        <p:txBody>
          <a:bodyPr/>
          <a:lstStyle/>
          <a:p>
            <a:r>
              <a:rPr lang="en-GB" dirty="0"/>
              <a:t>ASEZARE</a:t>
            </a:r>
          </a:p>
        </p:txBody>
      </p:sp>
      <p:sp>
        <p:nvSpPr>
          <p:cNvPr id="4" name="Substituent imagine 3">
            <a:extLst>
              <a:ext uri="{FF2B5EF4-FFF2-40B4-BE49-F238E27FC236}">
                <a16:creationId xmlns:a16="http://schemas.microsoft.com/office/drawing/2014/main" id="{AFAFBEF4-34CC-50D2-382E-C6E18FB8539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F5EEAFBD-18AA-C6E2-B2CF-C6CF6EF7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026156" cy="3811588"/>
          </a:xfrm>
        </p:spPr>
        <p:txBody>
          <a:bodyPr>
            <a:normAutofit/>
          </a:bodyPr>
          <a:lstStyle/>
          <a:p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Europa de Sud-Est</a:t>
            </a:r>
          </a:p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 învecinează cu </a:t>
            </a:r>
            <a:r>
              <a:rPr lang="it-IT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Româ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România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la </a:t>
            </a:r>
            <a:r>
              <a:rPr lang="it-IT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nord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it-IT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Serb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Serbia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 </a:t>
            </a:r>
            <a:r>
              <a:rPr lang="it-IT" sz="20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Macedonia de N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Macedonia </a:t>
            </a:r>
            <a:r>
              <a:rPr lang="it-IT" sz="200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Macedonia de N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Nord</a:t>
            </a:r>
            <a:r>
              <a:rPr lang="it-IT" sz="20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it-IT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vest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it-IT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Grec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Grecia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și </a:t>
            </a:r>
            <a:r>
              <a:rPr lang="it-IT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Turc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Turcia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la </a:t>
            </a:r>
            <a:r>
              <a:rPr lang="it-IT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sud</a:t>
            </a:r>
          </a:p>
          <a:p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Est-&gt; are ieșire la </a:t>
            </a:r>
            <a:r>
              <a:rPr lang="it-IT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7" tooltip="Marea Neagr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Marea Neagră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Poziția geografică a Bulgariei (verde închis) în cadrul continentului european (verde deschis/gri închis) și al Uniunii Europene (verde deschis)">
            <a:extLst>
              <a:ext uri="{FF2B5EF4-FFF2-40B4-BE49-F238E27FC236}">
                <a16:creationId xmlns:a16="http://schemas.microsoft.com/office/drawing/2014/main" id="{0C230EB1-4E69-EEAE-AA70-976BCB21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43" y="-7042"/>
            <a:ext cx="8159271" cy="68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rows transparent PNG images - StickPNG">
            <a:extLst>
              <a:ext uri="{FF2B5EF4-FFF2-40B4-BE49-F238E27FC236}">
                <a16:creationId xmlns:a16="http://schemas.microsoft.com/office/drawing/2014/main" id="{865BA104-7AF6-79FB-FD6D-5C5C302A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8" y="37878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3FB1C2F3-419E-721A-6533-D060BF7F3BC8}"/>
              </a:ext>
            </a:extLst>
          </p:cNvPr>
          <p:cNvSpPr txBox="1"/>
          <p:nvPr/>
        </p:nvSpPr>
        <p:spPr>
          <a:xfrm>
            <a:off x="836612" y="5337830"/>
            <a:ext cx="6688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 err="1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Intindere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de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110.994 km²</a:t>
            </a:r>
            <a:endParaRPr lang="en-GB" sz="2800" b="1" i="1" dirty="0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604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226911-1CA0-434B-81EC-38DA358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60867" cy="1600200"/>
          </a:xfrm>
        </p:spPr>
        <p:txBody>
          <a:bodyPr/>
          <a:lstStyle/>
          <a:p>
            <a:r>
              <a:rPr lang="en-GB" u="sng" dirty="0" err="1">
                <a:solidFill>
                  <a:schemeClr val="accent2"/>
                </a:solidFill>
              </a:rPr>
              <a:t>Regiunile</a:t>
            </a:r>
            <a:r>
              <a:rPr lang="en-GB" u="sng" dirty="0">
                <a:solidFill>
                  <a:schemeClr val="accent2"/>
                </a:solidFill>
              </a:rPr>
              <a:t> </a:t>
            </a:r>
            <a:r>
              <a:rPr lang="en-GB" u="sng" dirty="0" err="1">
                <a:solidFill>
                  <a:schemeClr val="accent2"/>
                </a:solidFill>
              </a:rPr>
              <a:t>bulgariei</a:t>
            </a:r>
            <a:endParaRPr lang="en-GB" u="sng" dirty="0">
              <a:solidFill>
                <a:schemeClr val="accent2"/>
              </a:solidFill>
            </a:endParaRP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A8B1E88-63AD-51CC-1BE3-D1C74748834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D5B210C-666B-2EDB-2336-020B2BCE8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60867" cy="3811588"/>
          </a:xfrm>
        </p:spPr>
        <p:txBody>
          <a:bodyPr/>
          <a:lstStyle/>
          <a:p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Bulgaria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un 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2" tooltip="Stat unit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2" tooltip="Stat unit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unitar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Din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anii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1880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>
                <a:effectLst/>
                <a:latin typeface="Arial" panose="020B0604020202020204" pitchFamily="34" charset="0"/>
              </a:rPr>
              <a:t>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când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țara</a:t>
            </a:r>
            <a:r>
              <a:rPr lang="en-GB" b="0" i="0" dirty="0"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căpătat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autonomie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numărul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unităților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administrativ-teritroriale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variat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la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șapte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la 26.</a:t>
            </a:r>
          </a:p>
          <a:p>
            <a:r>
              <a:rPr lang="en-GB" b="0" i="0" dirty="0" err="1">
                <a:effectLst/>
                <a:latin typeface="Arial" panose="020B0604020202020204" pitchFamily="34" charset="0"/>
              </a:rPr>
              <a:t>Comunele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sunt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conduse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primari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aleși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pe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patru</a:t>
            </a:r>
            <a:r>
              <a:rPr lang="en-GB" b="0" i="0" dirty="0">
                <a:effectLst/>
                <a:latin typeface="Arial" panose="020B0604020202020204" pitchFamily="34" charset="0"/>
              </a:rPr>
              <a:t> ani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consilii</a:t>
            </a:r>
            <a:r>
              <a:rPr lang="en-GB" b="0" i="0" dirty="0">
                <a:effectLst/>
                <a:latin typeface="Arial" panose="020B0604020202020204" pitchFamily="34" charset="0"/>
              </a:rPr>
              <a:t> locale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alese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prin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vot</a:t>
            </a:r>
            <a:r>
              <a:rPr lang="en-GB" b="0" i="0" dirty="0">
                <a:effectLst/>
                <a:latin typeface="Arial" panose="020B0604020202020204" pitchFamily="34" charset="0"/>
              </a:rPr>
              <a:t> direct. Bulgaria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este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un stat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deosebit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3" tooltip="Centralizare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centralizat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b="0" i="0" dirty="0">
                <a:effectLst/>
                <a:latin typeface="Arial" panose="020B0604020202020204" pitchFamily="34" charset="0"/>
              </a:rPr>
              <a:t> care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Consiliul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Miniștri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numește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direct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guvernatorii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regiunilor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b="0" i="0" dirty="0">
                <a:effectLst/>
                <a:latin typeface="Arial" panose="020B0604020202020204" pitchFamily="34" charset="0"/>
              </a:rPr>
              <a:t> care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toate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regiunile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comunele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sunt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puternic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dependente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finanțarea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la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centru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64705CB9-9F05-CEC9-A289-950FD7150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333" y="996950"/>
            <a:ext cx="7054733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C18FC7-7920-B282-CC14-01E58E65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 err="1">
                <a:solidFill>
                  <a:schemeClr val="accent2"/>
                </a:solidFill>
                <a:effectLst/>
                <a:latin typeface="Linux Libertine"/>
              </a:rPr>
              <a:t>Cultură</a:t>
            </a:r>
            <a:br>
              <a:rPr lang="en-GB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GB" dirty="0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9E414FAD-0292-1502-4B83-84EE7C62D1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42F136C-352E-8B83-8362-D90B4B866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0" i="0" dirty="0" err="1">
                <a:effectLst/>
                <a:latin typeface="Arial" panose="020B0604020202020204" pitchFamily="34" charset="0"/>
              </a:rPr>
              <a:t>Cultura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tradițională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bulgară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constă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b="0" i="0" dirty="0">
                <a:effectLst/>
                <a:latin typeface="Arial" panose="020B0604020202020204" pitchFamily="34" charset="0"/>
              </a:rPr>
              <a:t> principal din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tradiții</a:t>
            </a:r>
            <a:r>
              <a:rPr lang="en-GB" b="0" i="0" dirty="0"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>
                <a:effectLst/>
                <a:latin typeface="Arial" panose="020B0604020202020204" pitchFamily="34" charset="0"/>
                <a:hlinkClick r:id="rId3" tooltip="Slav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slave</a:t>
            </a:r>
            <a:r>
              <a:rPr lang="en-GB" b="0" i="0" dirty="0">
                <a:effectLst/>
                <a:latin typeface="Arial" panose="020B0604020202020204" pitchFamily="34" charset="0"/>
              </a:rPr>
              <a:t>,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4" tooltip="Tra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tracice</a:t>
            </a:r>
            <a:r>
              <a:rPr lang="en-GB" b="0" i="0" dirty="0"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5" tooltip="Bulgari (popor turan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bulgare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împreună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cu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influențe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grecești</a:t>
            </a:r>
            <a:r>
              <a:rPr lang="en-GB" b="0" i="0" dirty="0">
                <a:effectLst/>
                <a:latin typeface="Arial" panose="020B0604020202020204" pitchFamily="34" charset="0"/>
              </a:rPr>
              <a:t>,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6" tooltip="Roma Antic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latine</a:t>
            </a:r>
            <a:r>
              <a:rPr lang="en-GB" b="0" i="0" dirty="0">
                <a:effectLst/>
                <a:latin typeface="Arial" panose="020B0604020202020204" pitchFamily="34" charset="0"/>
              </a:rPr>
              <a:t>,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7" tooltip="Imperiul Oto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otomane</a:t>
            </a:r>
            <a:r>
              <a:rPr lang="en-GB" b="0" i="0" dirty="0">
                <a:effectLst/>
                <a:latin typeface="Arial" panose="020B0604020202020204" pitchFamily="34" charset="0"/>
              </a:rPr>
              <a:t>,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8" tooltip="Persia Antică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persane</a:t>
            </a:r>
            <a:r>
              <a:rPr lang="en-GB" b="0" i="0" dirty="0"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  <a:hlinkClick r:id="rId9" tooltip="Celț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celtice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0" i="0" dirty="0" err="1">
                <a:effectLst/>
                <a:latin typeface="Arial" panose="020B0604020202020204" pitchFamily="34" charset="0"/>
              </a:rPr>
              <a:t>Muzica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populară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bulgărească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este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departe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cea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mai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complexă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formă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artă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tradițională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s-a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dezvoltat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treptat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de-a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lungul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secolelor</a:t>
            </a:r>
            <a:r>
              <a:rPr lang="en-GB" b="0" i="0" dirty="0">
                <a:effectLst/>
                <a:latin typeface="Arial" panose="020B0604020202020204" pitchFamily="34" charset="0"/>
              </a:rPr>
              <a:t> ca o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combinație</a:t>
            </a:r>
            <a:r>
              <a:rPr lang="en-GB" b="0" i="0" dirty="0">
                <a:effectLst/>
                <a:latin typeface="Arial" panose="020B0604020202020204" pitchFamily="34" charset="0"/>
              </a:rPr>
              <a:t> de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influențe</a:t>
            </a:r>
            <a:r>
              <a:rPr lang="en-GB" b="0" i="0" dirty="0">
                <a:effectLst/>
                <a:latin typeface="Arial" panose="020B0604020202020204" pitchFamily="34" charset="0"/>
              </a:rPr>
              <a:t> occidentale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orientale</a:t>
            </a:r>
            <a:r>
              <a:rPr lang="en-GB" b="0" i="0" dirty="0"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Ea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conține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tonalități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moduri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orientale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ortodoxe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medievale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europene</a:t>
            </a:r>
            <a:r>
              <a:rPr lang="en-GB" b="0" i="0" dirty="0">
                <a:effectLst/>
                <a:latin typeface="Arial" panose="020B0604020202020204" pitchFamily="34" charset="0"/>
              </a:rPr>
              <a:t> occidentale.</a:t>
            </a:r>
            <a:r>
              <a:rPr lang="en-GB" b="0" i="0" u="none" strike="noStrike" baseline="30000" dirty="0"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5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:a16="http://schemas.microsoft.com/office/drawing/2014/main" id="{6FF478CB-96B3-DC2A-1FE6-BB8E353E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2148176" cy="5983203"/>
          </a:xfrm>
        </p:spPr>
        <p:txBody>
          <a:bodyPr>
            <a:noAutofit/>
          </a:bodyPr>
          <a:lstStyle/>
          <a:p>
            <a:r>
              <a:rPr lang="en-GB" sz="3200" b="1" i="1" u="none" strike="noStrike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2" tooltip="Ceasl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Ceaslovul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veche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carte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tipărită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bulgărească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alfabetul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chirilic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3200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datând</a:t>
            </a:r>
            <a:r>
              <a:rPr lang="en-GB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din 1566</a:t>
            </a:r>
            <a:endParaRPr lang="en-GB" sz="32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F188D848-2134-2B70-CB3D-F69CFFB7E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95" y="365125"/>
            <a:ext cx="8974805" cy="59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:a16="http://schemas.microsoft.com/office/drawing/2014/main" id="{8D3CBFA0-B00C-10A8-9269-B381332C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sng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Patrimoniul</a:t>
            </a:r>
            <a:r>
              <a:rPr lang="en-GB" b="1" i="0" u="sng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GB" b="1" i="0" u="sng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mondial</a:t>
            </a:r>
            <a:r>
              <a:rPr lang="en-GB" b="1" i="0" u="sng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UNESCO</a:t>
            </a:r>
            <a:endParaRPr lang="en-GB" u="sng" dirty="0">
              <a:solidFill>
                <a:schemeClr val="accent2"/>
              </a:solidFill>
              <a:highlight>
                <a:srgbClr val="000000"/>
              </a:highlight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AA7ECFA-0AC6-0C47-3108-CDACEA704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UNESCO a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inclus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pe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2" tooltip="Patrimoniul mondial UNES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patrimoniului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2" tooltip="Patrimoniul mondial UNES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2" tooltip="Patrimoniul mondial UNES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mondial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următoarele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locuri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din Bulgaria: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Orașul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vechi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3" tooltip="Nesebă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Nesebăr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1983)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4" tooltip="Biserica Bo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Biserica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4" tooltip="Biserica Bo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4" tooltip="Biserica Bo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Boiana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din 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5" tooltip="Sof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1979)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6" tooltip="Călărețul din Mada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Călărețul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6" tooltip="Călărețul din Mada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din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6" tooltip="Călărețul din Mada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Madara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1979)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7" tooltip="Mănăstirea R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Mănăstirea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7" tooltip="Mănăstirea R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7" tooltip="Mănăstirea R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Rila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1983)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Bisericile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săpate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în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stâncă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8" tooltip="Bisericile săpate în stâncă din Ivan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din Ivanovo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1979)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9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Mormântul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9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9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tracic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9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9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Kazanlăk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1979)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0" tooltip="Mormântul tracic de la Sveșt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Mormântul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0" tooltip="Mormântul tracic de la Sveșt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0" tooltip="Mormântul tracic de la Sveșt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tracic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0" tooltip="Mormântul tracic de la Sveșt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0" tooltip="Mormântul tracic de la Sveșt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Sveștari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1985)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1" tooltip="Parcul Național Pi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Parcul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1" tooltip="Parcul Național Pi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1" tooltip="Parcul Național Pi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Național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1" tooltip="Parcul Național Pi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1" tooltip="Parcul Național Pi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Pirin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1983)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2" tooltip="Rezervația naturală Srebă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Rezervația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2" tooltip="Rezervația naturală Srebă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2" tooltip="Rezervația naturală Srebă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naturală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2" tooltip="Rezervația naturală Srebă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2" tooltip="Rezervația naturală Srebă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Srebărna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(din 1983)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Pădurile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primare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și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bătrâne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fag din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Carpați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și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din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regiuni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ale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3" tooltip="Pădurile primare și bătrâne de fag din Carpați și din alte regiuni ale Europ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Europei</a:t>
            </a: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— sit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transnațional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cuprinde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(din 2017)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câteva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zone din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cadrul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4" tooltip="Parcul Național Balcanii Central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Parcului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4" tooltip="Parcul Național Balcanii Central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Natural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4" tooltip="Parcul Național Balcanii Central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Balcanii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4" tooltip="Parcul Național Balcanii Central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14" tooltip="Parcul Național Balcanii Central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Centrali</a:t>
            </a:r>
            <a:endParaRPr lang="en-GB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524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iserica Boiana - Sofia">
            <a:extLst>
              <a:ext uri="{FF2B5EF4-FFF2-40B4-BE49-F238E27FC236}">
                <a16:creationId xmlns:a16="http://schemas.microsoft.com/office/drawing/2014/main" id="{E2945F5B-124E-F074-BC60-A0448574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1" y="0"/>
            <a:ext cx="10301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F4E3B456-3776-9A56-2D28-9022A767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316" y="5548543"/>
            <a:ext cx="12290315" cy="1752199"/>
          </a:xfrm>
        </p:spPr>
        <p:txBody>
          <a:bodyPr/>
          <a:lstStyle/>
          <a:p>
            <a:r>
              <a:rPr lang="en-GB" b="0" i="0" u="none" strike="noStrike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Biserica Bo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Biserica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Biserica Bo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Biserica Bo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Boiana</a:t>
            </a:r>
            <a:r>
              <a:rPr lang="en-GB" b="0" i="0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 din 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4" tooltip="Sof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</a:t>
            </a:r>
            <a:r>
              <a:rPr lang="en-GB" b="0" i="0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 </a:t>
            </a:r>
            <a:endParaRPr lang="en-GB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1387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rmântul tracic de la Kazanlăk - Kazanlâc">
            <a:extLst>
              <a:ext uri="{FF2B5EF4-FFF2-40B4-BE49-F238E27FC236}">
                <a16:creationId xmlns:a16="http://schemas.microsoft.com/office/drawing/2014/main" id="{489E6D19-D986-BCB1-7ED1-0A604726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65" y="0"/>
            <a:ext cx="10436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B8D56FE-3976-6B37-F498-41F3FC6A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9" y="5389886"/>
            <a:ext cx="10515600" cy="1325563"/>
          </a:xfrm>
        </p:spPr>
        <p:txBody>
          <a:bodyPr/>
          <a:lstStyle/>
          <a:p>
            <a:r>
              <a:rPr lang="en-GB" b="0" i="0" u="none" strike="noStrike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Mormântul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tracic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Mormântul tracic de la Kazanlă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Kazanlăk</a:t>
            </a:r>
            <a:r>
              <a:rPr lang="en-GB" b="0" i="0" dirty="0">
                <a:solidFill>
                  <a:schemeClr val="accent2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 </a:t>
            </a:r>
            <a:endParaRPr lang="en-GB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1756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rebarna Nature Reserve - Wikidata">
            <a:extLst>
              <a:ext uri="{FF2B5EF4-FFF2-40B4-BE49-F238E27FC236}">
                <a16:creationId xmlns:a16="http://schemas.microsoft.com/office/drawing/2014/main" id="{156323A8-8EB3-F39B-0E75-5AD40C08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1024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837B15A-1EAE-874D-A83B-A727AAB1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5" y="5532437"/>
            <a:ext cx="10515600" cy="1325563"/>
          </a:xfrm>
        </p:spPr>
        <p:txBody>
          <a:bodyPr/>
          <a:lstStyle/>
          <a:p>
            <a:r>
              <a:rPr lang="en-GB" dirty="0" err="1">
                <a:solidFill>
                  <a:schemeClr val="accent2"/>
                </a:solidFill>
                <a:highlight>
                  <a:srgbClr val="000000"/>
                </a:highlight>
              </a:rPr>
              <a:t>Rezervația</a:t>
            </a:r>
            <a:r>
              <a:rPr lang="en-GB" dirty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en-GB" dirty="0" err="1">
                <a:solidFill>
                  <a:schemeClr val="accent2"/>
                </a:solidFill>
                <a:highlight>
                  <a:srgbClr val="000000"/>
                </a:highlight>
              </a:rPr>
              <a:t>naturală</a:t>
            </a:r>
            <a:r>
              <a:rPr lang="en-GB" dirty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en-GB" dirty="0" err="1">
                <a:solidFill>
                  <a:schemeClr val="accent2"/>
                </a:solidFill>
                <a:highlight>
                  <a:srgbClr val="000000"/>
                </a:highlight>
              </a:rPr>
              <a:t>Srebărna</a:t>
            </a:r>
            <a:endParaRPr lang="en-GB" dirty="0">
              <a:solidFill>
                <a:schemeClr val="accent2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5780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8146311-B698-DC0B-E546-6E2D1B7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Biografie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41DDC9-8E4B-8679-C52E-01AF7658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https://ro.wikipedia.org/wiki/Bulgaria</a:t>
            </a:r>
            <a:endParaRPr lang="en-GB" dirty="0"/>
          </a:p>
          <a:p>
            <a:r>
              <a:rPr lang="en-GB" dirty="0">
                <a:hlinkClick r:id="rId3"/>
              </a:rPr>
              <a:t>https://wikitravel.org/ro/Bulgaria</a:t>
            </a:r>
            <a:endParaRPr lang="en-GB" dirty="0"/>
          </a:p>
          <a:p>
            <a:r>
              <a:rPr lang="en-GB" dirty="0">
                <a:hlinkClick r:id="rId4"/>
              </a:rPr>
              <a:t>https://www.mozaweb.com/ro/Extra-Animatii_3D-Zonele_climatice_si_tipurile_de_sol_din_Bulgaria-589959</a:t>
            </a:r>
            <a:endParaRPr lang="en-GB" dirty="0"/>
          </a:p>
          <a:p>
            <a:r>
              <a:rPr lang="en-GB" dirty="0">
                <a:hlinkClick r:id="rId5"/>
              </a:rPr>
              <a:t>https://www.dreamstime.com/shape-bulgaria-its-capital-isolated-solid-color-background-topographic-relief-map-d-rendering-bulgaria-solid-image193313995</a:t>
            </a:r>
            <a:endParaRPr lang="en-GB" dirty="0"/>
          </a:p>
          <a:p>
            <a:r>
              <a:rPr lang="en-GB" dirty="0">
                <a:hlinkClick r:id="rId6"/>
              </a:rPr>
              <a:t>https://ro.wikipedia.org/wiki/Geografia_Bulgariei</a:t>
            </a:r>
            <a:endParaRPr lang="en-GB" dirty="0"/>
          </a:p>
          <a:p>
            <a:r>
              <a:rPr lang="en-GB" dirty="0">
                <a:hlinkClick r:id="rId7"/>
              </a:rPr>
              <a:t>https://a-z-animals.com/animals/location/europe/bulgaria/</a:t>
            </a:r>
            <a:endParaRPr lang="en-GB" dirty="0"/>
          </a:p>
          <a:p>
            <a:r>
              <a:rPr lang="en-GB" dirty="0">
                <a:hlinkClick r:id="rId8"/>
              </a:rPr>
              <a:t>https://ro.wikipedia.org/wiki/Adunarea_Na%C8%9Bional%C4%83_%28Bulgaria%29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7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A13AAD-BE95-7E60-761D-07B8DED8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/>
              <a:t>Caracteristici</a:t>
            </a:r>
            <a:r>
              <a:rPr lang="en-GB" u="sng" dirty="0"/>
              <a:t>: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17E4D71-3CAA-DBEF-70F6-C7CAFB123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 14-a țară ca mărime din Europa</a:t>
            </a:r>
          </a:p>
          <a:p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răscruce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istoricA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diverselor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civilizații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devenind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locul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unde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s-au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găsit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cele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vechi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artefacte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dovezi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prelucrării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metalelor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lume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7,36 de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milioane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predominant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urbană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fiind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concentrată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reședințele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celor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Regiunile Bulgari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 de </a:t>
            </a:r>
            <a:r>
              <a:rPr lang="en-GB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Regiunile Bulgari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regiuni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Majoritatea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activităților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comerciale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concentrează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capitala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 </a:t>
            </a:r>
            <a:r>
              <a:rPr lang="en-GB" sz="20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 tooltip="Sof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</a:t>
            </a:r>
            <a:endParaRPr lang="en-GB" sz="2000" b="1" i="1" dirty="0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  <p:pic>
        <p:nvPicPr>
          <p:cNvPr id="3076" name="Picture 4" descr="Stema Bulgariei">
            <a:extLst>
              <a:ext uri="{FF2B5EF4-FFF2-40B4-BE49-F238E27FC236}">
                <a16:creationId xmlns:a16="http://schemas.microsoft.com/office/drawing/2014/main" id="{43D1FDE8-4D20-1A0B-9EEB-CC5161112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07" y="1114006"/>
            <a:ext cx="5501772" cy="46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5BF9BA0A-A479-4083-DBCF-49DAA804B921}"/>
              </a:ext>
            </a:extLst>
          </p:cNvPr>
          <p:cNvSpPr txBox="1"/>
          <p:nvPr/>
        </p:nvSpPr>
        <p:spPr>
          <a:xfrm>
            <a:off x="4607066" y="1450411"/>
            <a:ext cx="6745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</a:rPr>
              <a:t>Stema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</a:rPr>
              <a:t>Bulgariei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59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2CB1A5-4A2D-3382-9CE7-9E031AB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74" y="183282"/>
            <a:ext cx="5033264" cy="20111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0A3CBC0F-7848-585B-15EA-32272110CFB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52A2137-344E-302A-0012-67147A606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4E1856-1279-5F94-C87D-CBEA83D2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8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DA79C77-8166-02E8-BC7A-65E5028F460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Biserica celor Șapte Sfinți din Sofia - Wikipedia">
            <a:extLst>
              <a:ext uri="{FF2B5EF4-FFF2-40B4-BE49-F238E27FC236}">
                <a16:creationId xmlns:a16="http://schemas.microsoft.com/office/drawing/2014/main" id="{68B96EEF-BADD-5BD9-6280-611E93DB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61" y="-40272"/>
            <a:ext cx="9617939" cy="68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4D30D616-5B23-902B-818E-549CDE1FDEF2}"/>
              </a:ext>
            </a:extLst>
          </p:cNvPr>
          <p:cNvSpPr txBox="1"/>
          <p:nvPr/>
        </p:nvSpPr>
        <p:spPr>
          <a:xfrm>
            <a:off x="292262" y="627617"/>
            <a:ext cx="24154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b="0" i="0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Biserica celor Șapte Sfinți din Sofia</a:t>
            </a:r>
          </a:p>
        </p:txBody>
      </p:sp>
    </p:spTree>
    <p:extLst>
      <p:ext uri="{BB962C8B-B14F-4D97-AF65-F5344CB8AC3E}">
        <p14:creationId xmlns:p14="http://schemas.microsoft.com/office/powerpoint/2010/main" val="171577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F6BFB4-BD06-06B6-818F-56E1A4E5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Clima</a:t>
            </a:r>
            <a:b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78DAE0DF-05B9-26E0-437F-EA7617F04D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5317"/>
          <a:stretch>
            <a:fillRect/>
          </a:stretch>
        </p:blipFill>
        <p:spPr/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0F99143-8605-202B-7F00-A2A6E526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b="0" i="0" dirty="0" err="1">
                <a:effectLst/>
                <a:latin typeface="Arial" panose="020B0604020202020204" pitchFamily="34" charset="0"/>
              </a:rPr>
              <a:t>Clima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este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continentală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interior;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ierni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reci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umede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, cu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zăpadă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în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altitudini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mai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mari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veri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calde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și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umede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;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temperată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, pe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coasta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Mării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Negre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, cu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temperaturi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mai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puţ‏in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extreme.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442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9A7D2D-8178-C9A4-EAF8-ACBAB72E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B7B0158-1A19-30DE-0266-040163FC6FE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6055BE8-96FC-E7C6-F775-1E90FCA24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Data tables and charts monthly and yearly climate conditions in Bulgaria  Central Bulgaria.">
            <a:extLst>
              <a:ext uri="{FF2B5EF4-FFF2-40B4-BE49-F238E27FC236}">
                <a16:creationId xmlns:a16="http://schemas.microsoft.com/office/drawing/2014/main" id="{1AF06DD8-95AD-16BE-D8A3-76A29DC9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1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D712DC-4346-AB2E-09B4-5447F170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RELIEF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8D1B2E8-282B-DCD8-D067-0C5E1698D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Cea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mare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parte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teritoriului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formată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GB" sz="20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munţ‏i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având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înălţ‏imi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mici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nord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şi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sud-est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cel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înalt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punct</a:t>
            </a:r>
            <a:r>
              <a:rPr lang="en-GB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2000" b="1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Musala</a:t>
            </a:r>
            <a: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2925 m 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  <p:pic>
        <p:nvPicPr>
          <p:cNvPr id="10" name="Substituent imagine 9">
            <a:extLst>
              <a:ext uri="{FF2B5EF4-FFF2-40B4-BE49-F238E27FC236}">
                <a16:creationId xmlns:a16="http://schemas.microsoft.com/office/drawing/2014/main" id="{D102C7A7-1D7D-29CB-1C52-5F20AF18B8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920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43755A-C797-56B5-BBA0-73E37B61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Relieful</a:t>
            </a:r>
            <a:b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40263AD-0456-D4D0-3E2B-89B71A0ACD6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B2C67C-30C0-58F8-E5FC-8AC07547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-4763"/>
            <a:ext cx="1037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6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841</Words>
  <Application>Microsoft Office PowerPoint</Application>
  <PresentationFormat>Ecran lat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27</vt:i4>
      </vt:variant>
    </vt:vector>
  </HeadingPairs>
  <TitlesOfParts>
    <vt:vector size="33" baseType="lpstr">
      <vt:lpstr>-apple-system</vt:lpstr>
      <vt:lpstr>Arial</vt:lpstr>
      <vt:lpstr>Arial</vt:lpstr>
      <vt:lpstr>Google Sans</vt:lpstr>
      <vt:lpstr>Linux Libertine</vt:lpstr>
      <vt:lpstr>Office Theme</vt:lpstr>
      <vt:lpstr>Bulgaria (България)</vt:lpstr>
      <vt:lpstr>ASEZARE</vt:lpstr>
      <vt:lpstr>Caracteristici:</vt:lpstr>
      <vt:lpstr>Prezentare PowerPoint</vt:lpstr>
      <vt:lpstr>Prezentare PowerPoint</vt:lpstr>
      <vt:lpstr>Clima </vt:lpstr>
      <vt:lpstr>Prezentare PowerPoint</vt:lpstr>
      <vt:lpstr>RELIEF</vt:lpstr>
      <vt:lpstr>Relieful </vt:lpstr>
      <vt:lpstr>Prezentare PowerPoint</vt:lpstr>
      <vt:lpstr>Prezentare PowerPoint</vt:lpstr>
      <vt:lpstr>Prezentare PowerPoint</vt:lpstr>
      <vt:lpstr>Demografie </vt:lpstr>
      <vt:lpstr>Prezentare PowerPoint</vt:lpstr>
      <vt:lpstr>FLORA</vt:lpstr>
      <vt:lpstr>Prezentare PowerPoint</vt:lpstr>
      <vt:lpstr>Politică </vt:lpstr>
      <vt:lpstr>Adunarea Națională(Sofia)</vt:lpstr>
      <vt:lpstr>Președinții Adunării Naționale a Bulgariei din ultimii 14 ani</vt:lpstr>
      <vt:lpstr>Regiunile bulgariei</vt:lpstr>
      <vt:lpstr>Cultură </vt:lpstr>
      <vt:lpstr>Ceaslovul o veche carte tipărită bulgărească în alfabetul chirilic, datând din 1566</vt:lpstr>
      <vt:lpstr>Patrimoniul mondial UNESCO</vt:lpstr>
      <vt:lpstr>Biserica Boiana din Sofia </vt:lpstr>
      <vt:lpstr>Mormântul tracic de la Kazanlăk </vt:lpstr>
      <vt:lpstr>Rezervația naturală Srebărna</vt:lpstr>
      <vt:lpstr>Biografie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 (България)</dc:title>
  <dc:creator>Lenovo</dc:creator>
  <cp:lastModifiedBy>Lenovo</cp:lastModifiedBy>
  <cp:revision>7</cp:revision>
  <dcterms:created xsi:type="dcterms:W3CDTF">2023-04-28T17:08:22Z</dcterms:created>
  <dcterms:modified xsi:type="dcterms:W3CDTF">2023-04-29T12:16:26Z</dcterms:modified>
</cp:coreProperties>
</file>