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0E8AF-4B50-42F3-A4D9-0180CE3BF4C7}" v="745" dt="2023-05-04T18:53:59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Meuse" TargetMode="External"/><Relationship Id="rId2" Type="http://schemas.openxmlformats.org/officeDocument/2006/relationships/hyperlink" Target="https://ro.wikipedia.org/wiki/R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Afluent" TargetMode="External"/><Relationship Id="rId4" Type="http://schemas.openxmlformats.org/officeDocument/2006/relationships/hyperlink" Target="https://ro.wikipedia.org/wiki/Escau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10370"/>
            <a:ext cx="3913482" cy="799630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cs typeface="Calibri Light"/>
              </a:rPr>
              <a:t>Țările</a:t>
            </a:r>
            <a:r>
              <a:rPr lang="en-US" sz="4400" dirty="0">
                <a:cs typeface="Calibri Light"/>
              </a:rPr>
              <a:t> de Jos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PROIECT REALIZAT DE PASTOR MARIO-ALEXANDRU</a:t>
            </a:r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00572931-961B-4A48-8B38-E9A9DB6E8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29AAD2-96E3-4A6F-9A5E-B6B9E7E11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3906" y="5720962"/>
            <a:ext cx="4228094" cy="1137038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C84841-2631-44D2-A01B-6AF0CF7F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3921" y="5620196"/>
            <a:ext cx="5038078" cy="1237805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4B2BEEB-670A-978D-A7D3-BF57AD8B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44" y="3014898"/>
            <a:ext cx="1190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660389ED-B6B6-77F7-1F84-70E102E63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33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5C4E-39A1-7056-9921-766A90D0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712148"/>
            <a:ext cx="5729111" cy="44308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Descoperirea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gazelor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naturale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1959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avut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influență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extraordinară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asupra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dezvoltării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economiei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Zăcămintele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gaz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află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nord-estul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zăcământ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fiind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Slochteren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sub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sectorul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olandez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Progresele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tehnologice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dus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la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creștere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producției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offshore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ultimele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decenii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secolului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XX.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treime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gazul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natural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produs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exportat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principal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Uniunii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Europene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contribuind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îmbunătățirea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balanței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plăți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sectorul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economic,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 au 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avut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obicei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 deficit.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Descoperirile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gaze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naturale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startul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unei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tendințe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industriile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olandeze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către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utilizare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combustibilului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produs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pe plan intern.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400" err="1">
                <a:solidFill>
                  <a:schemeClr val="tx1"/>
                </a:solidFill>
                <a:latin typeface="Avenir Next LT Pro"/>
              </a:rPr>
              <a:t>Unul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dintre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rezultatele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dependenței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gaz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faptul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energia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nucleară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foarte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limitată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Jos. Pe de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altă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parte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peisajul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maritim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plat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foarte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potrivit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utilizarea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turbinelor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eoliene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care sunt din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mult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folosite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zonele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agricole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Printre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celelalte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resurse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ale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țării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se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numără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zincul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extras la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Budel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sodiul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la Delfzijl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Avenir Next LT Pro"/>
              </a:rPr>
              <a:t>magneziul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la Veendam.</a:t>
            </a:r>
            <a:endParaRPr lang="en-US" sz="1400">
              <a:solidFill>
                <a:schemeClr val="tx1"/>
              </a:solidFill>
              <a:latin typeface="Avenir Next LT Pro"/>
            </a:endParaRPr>
          </a:p>
          <a:p>
            <a:pPr>
              <a:lnSpc>
                <a:spcPct val="115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D74C5-99A0-C49E-C62C-50E1127C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338667"/>
            <a:ext cx="5540962" cy="1524000"/>
          </a:xfrm>
        </p:spPr>
        <p:txBody>
          <a:bodyPr>
            <a:normAutofit/>
          </a:bodyPr>
          <a:lstStyle/>
          <a:p>
            <a:r>
              <a:rPr lang="en-US" sz="3200" dirty="0" err="1"/>
              <a:t>Economie</a:t>
            </a:r>
            <a:r>
              <a:rPr lang="en-US" sz="3200" dirty="0"/>
              <a:t> – Resurse </a:t>
            </a:r>
            <a:r>
              <a:rPr lang="en-US" sz="3200" dirty="0" err="1"/>
              <a:t>naturale</a:t>
            </a:r>
          </a:p>
        </p:txBody>
      </p:sp>
    </p:spTree>
    <p:extLst>
      <p:ext uri="{BB962C8B-B14F-4D97-AF65-F5344CB8AC3E}">
        <p14:creationId xmlns:p14="http://schemas.microsoft.com/office/powerpoint/2010/main" val="41069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D21055-65C8-FADB-F2D2-07145042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r="24741" b="-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6DED-37C2-2CEF-0198-9CEC02A8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80444"/>
            <a:ext cx="5682074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transporturile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au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importanță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deosebită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economie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deoarece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țara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funcționează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ca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poartă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traficul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mărfuri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Europa de Vest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restul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lumii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Traficul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maritim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reprezintă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mult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jumătate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cantitatea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totală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mărfuri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încărcate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descărcate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într-adevăr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întreaga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sudică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comparată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cu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imensă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piață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trafic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alimentată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râurile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Tamisa, Rin, Maas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Schelde, cu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legături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interiorul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continentului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care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transformă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într-una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dintre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artere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comerciale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lume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</a:t>
            </a:r>
          </a:p>
          <a:p>
            <a:pPr>
              <a:lnSpc>
                <a:spcPct val="114999"/>
              </a:lnSpc>
            </a:pPr>
            <a:r>
              <a:rPr lang="en-US" sz="1400" dirty="0">
                <a:solidFill>
                  <a:schemeClr val="tx1"/>
                </a:solidFill>
                <a:latin typeface="Avenir Next LT Pro"/>
              </a:rPr>
              <a:t>Rotterdam are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bine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dotat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port modern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țară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 de pe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continentul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European.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Europoort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regiunea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dintre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Rotterdam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ușor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accesată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nave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oceanice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Timp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aproximativ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40 de ani,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până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când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eclipsat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porturile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asiatice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aglomerate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începutul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secolului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XXI, Rotterdam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gestionat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mult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tonaj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decât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orice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alt port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lume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Numărul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ambarcațiuni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fluviale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probabil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neegalat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nicio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altă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țară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0CC9D-8A3A-7E73-7788-627E2DB1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 err="1"/>
              <a:t>Transporturi</a:t>
            </a:r>
          </a:p>
        </p:txBody>
      </p:sp>
    </p:spTree>
    <p:extLst>
      <p:ext uri="{BB962C8B-B14F-4D97-AF65-F5344CB8AC3E}">
        <p14:creationId xmlns:p14="http://schemas.microsoft.com/office/powerpoint/2010/main" val="234025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06F5-6D9A-F2AD-E01B-7EE9298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1D2B-A4A1-5EA5-7BA0-6EF910CA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https://ro.wikipedia.org/wiki/%C8%9A%C4%83rile_de_Jos</a:t>
            </a:r>
            <a:endParaRPr lang="en-US" sz="240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https://ro.wikipedia.org/wiki/Economia_%C8%9A%C4%83rilor_de_Jos</a:t>
            </a:r>
            <a:endParaRPr lang="en-US" sz="240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https://www.infofinanciar.ro/totul-despre-politica-populatia-si-economia-olandei-singura-tara-din-europa-situata-sub-nivelul-marii.html</a:t>
            </a:r>
            <a:endParaRPr lang="en-US" sz="240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EBDC-A9C8-78E7-D738-4AD486514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VĂ MULȚUMESC PENTRU ATENȚIA ACORDATĂ!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C208B-1977-CF17-EA53-ABDDC0FC8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7253-232F-4BF2-FC6C-92072D0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500">
                <a:ea typeface="+mn-lt"/>
                <a:cs typeface="+mn-lt"/>
              </a:rPr>
              <a:t>Țările de Jos, informal Olanda, reprezintă o țară situată în Europa de Vest cu teritorii în Caraibe. Este cea mai mare dintre cele patru țări constituente ale Regatului Țărilor de Jos.</a:t>
            </a:r>
          </a:p>
          <a:p>
            <a:pPr>
              <a:lnSpc>
                <a:spcPct val="115000"/>
              </a:lnSpc>
            </a:pPr>
            <a:r>
              <a:rPr lang="en-US" sz="1500">
                <a:ea typeface="+mn-lt"/>
                <a:cs typeface="+mn-lt"/>
              </a:rPr>
              <a:t>Denumirea de Țările de Jos face referire la altitudinea sa joasă și relieful plat, doar aproximativ 50% din teritoriul său depășind 1 m deasupra nivelului mării și aproape 26% fiind sub nivelul mării.</a:t>
            </a:r>
            <a:endParaRPr lang="en-US" sz="1500"/>
          </a:p>
          <a:p>
            <a:pPr>
              <a:lnSpc>
                <a:spcPct val="115000"/>
              </a:lnSpc>
            </a:pPr>
            <a:r>
              <a:rPr lang="en-US" sz="1500"/>
              <a:t>Capitala oficială a Țărilor de Jos este Amsterdam, însă instituțiile fundamentale ale statului se află la Haga.</a:t>
            </a:r>
          </a:p>
          <a:p>
            <a:pPr>
              <a:lnSpc>
                <a:spcPct val="115000"/>
              </a:lnSpc>
            </a:pPr>
            <a:r>
              <a:rPr lang="en-US" sz="1500"/>
              <a:t>Suprafața țării: </a:t>
            </a:r>
            <a:r>
              <a:rPr lang="en-US" sz="1500">
                <a:ea typeface="+mn-lt"/>
                <a:cs typeface="+mn-lt"/>
              </a:rPr>
              <a:t>41.543 km²</a:t>
            </a:r>
            <a:endParaRPr lang="en-US" sz="1500"/>
          </a:p>
          <a:p>
            <a:pPr>
              <a:lnSpc>
                <a:spcPct val="115000"/>
              </a:lnSpc>
            </a:pPr>
            <a:r>
              <a:rPr lang="en-US" sz="1500"/>
              <a:t>Populația țării: 17.5 milioane de locuitori</a:t>
            </a:r>
          </a:p>
          <a:p>
            <a:pPr>
              <a:lnSpc>
                <a:spcPct val="115000"/>
              </a:lnSpc>
            </a:pPr>
            <a:endParaRPr 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6663B-9E84-B709-E283-EF95BB38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Țările de Jos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2746178B-DE13-C537-2D7A-9C7C1958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71" y="771525"/>
            <a:ext cx="498645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9C21-3DAF-CD34-A47D-B758D444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2F82-5AB7-1062-2F5A-F2C25883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au un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teritoriu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altitudine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foarte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mică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raport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cu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nivelul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sunt considerate o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țară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șeasă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cu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aproximativ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26%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suprafață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21%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populația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situată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sub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nivelul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doar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aproximativ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50%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teritoriu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mult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un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metru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deasupra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nivelului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Partea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europeană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mare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parte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plată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cu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excepția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micilor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dealuri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sud-estul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extrem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la o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înălțime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cel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mult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321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metri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unor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lanțuri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dealuri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joase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părțile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centrale.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Majoritatea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zonelor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sub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nivelul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sunt create de om,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cauzate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prin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extracția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turbei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sau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obținute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prin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recuperarea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terenurilor</a:t>
            </a:r>
            <a:r>
              <a:rPr lang="en-US" sz="1600" baseline="30000" dirty="0">
                <a:solidFill>
                  <a:schemeClr val="tx1"/>
                </a:solidFill>
                <a:ea typeface="+mn-lt"/>
                <a:cs typeface="+mn-lt"/>
              </a:rPr>
              <a:t>⁠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De la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sfârșitul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secolului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al XVI-lea, zone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poldere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sunt conservate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prin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sisteme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drenaj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elaborate care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includ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diguri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canale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stații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pompare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Aproape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17%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suprafața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recuperată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mare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lacuri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O mare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parte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fost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formată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inițial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estuarele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trei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mari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râuri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europene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Meuse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Scheldt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precum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ale 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afluenților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acestora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Partea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sud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-vest 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prezent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o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deltă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fluvială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acestor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trei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râuri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 delta Rin-Meuse-Scheldt.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21A32728-C5F7-449E-8F69-191DD1BC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sky, outdoor, lush&#10;&#10;Description automatically generated">
            <a:extLst>
              <a:ext uri="{FF2B5EF4-FFF2-40B4-BE49-F238E27FC236}">
                <a16:creationId xmlns:a16="http://schemas.microsoft.com/office/drawing/2014/main" id="{F86474DC-8527-FC77-B4FB-0B523FB48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9" b="613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44" name="Freeform: Shape 36">
            <a:extLst>
              <a:ext uri="{FF2B5EF4-FFF2-40B4-BE49-F238E27FC236}">
                <a16:creationId xmlns:a16="http://schemas.microsoft.com/office/drawing/2014/main" id="{28F539D3-3C02-4EDE-8291-375F97A2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925">
            <a:off x="7129332" y="1277529"/>
            <a:ext cx="5553331" cy="4302939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8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167B-54B5-0C8C-6552-E27BAC4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0538-3212-6049-A535-14DCD309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Direcția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predominantă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vântului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Jos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europene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dinspre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sud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-vest,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ceea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determină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o 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climă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oceanică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moderată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cu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veri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puțin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calde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ierni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răcoroase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umiditate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ridicată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Aceasta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valabilă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ales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apropierea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coastei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neerlandeze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unde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diferența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între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vară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iarnă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precum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între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zi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noapte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vizibil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mică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decât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sud-estul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Zilele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îngheț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—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maximă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sub 0 °C (32 °F) — apar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decembrie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februarie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doar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ocazional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afara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acestei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perioade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 Zile cu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minimă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sub 0 °C (32 °F) apar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mult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des,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variind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mijlocul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lunii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noiembrie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sfârșitul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lunii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martie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nu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rareori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mijlocul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lunii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octombrie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jumătatea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lunii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Dacă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se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alege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înălțimea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măsurare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fie 10 cm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deasupra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solului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loc de 150 cm, se pot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găsi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chiar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astfel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mijlocul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verii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medie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ninsoarea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poate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apărea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noiembrie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aprilie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uneori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apare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sau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octombrie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Zilele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calde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— cu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maxima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20 °C — se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găsesc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aprilie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octombrie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dar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unele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părți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ale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aceste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zile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calde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pot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apărea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martie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sau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chiar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uneori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noiembrie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sau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februarie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(de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nu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De Bilt).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Zilele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vară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—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maximă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25 °C — sunt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înregistrate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De Bilt din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septembrie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zilele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tropicale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—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maximă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peste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30 °C — sunt rare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apar de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obicei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numai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iunie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până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august.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3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96B4-8A5C-EB23-0BA5-0DB5CCA2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CE18-A3FB-85BA-9B35-D1877908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Precipitațiile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de-a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lungul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anului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sunt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distribuite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relativ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egal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fiecare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lună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Lunile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vară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toamnă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tind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adune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puțin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multe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precipitații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decât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celelalte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luni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principal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cauza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intensității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precipitațiilor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degrabă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decât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frecvenței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zilelor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ploaie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cazul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ales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vara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când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sunt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mult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frecvente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descărcările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electrice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).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2E02AA8-C135-5983-F772-C7A69001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25" y="3720166"/>
            <a:ext cx="8001940" cy="29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B684-ED51-BB97-B9FF-5AD5ED1D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Economie</a:t>
            </a:r>
            <a:r>
              <a:rPr lang="en-US" dirty="0"/>
              <a:t> - </a:t>
            </a:r>
            <a:r>
              <a:rPr lang="en-US" dirty="0" err="1"/>
              <a:t>Agricultură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A043-8FFE-34E7-6AEF-F66DAF6A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sunt al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doilea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exportator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produse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agricole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lume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după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SUA,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fiind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cel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eficient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stat din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lume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utilizarea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potențialului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agricol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Suprafața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arabilă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820.000 de hectare, de 10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ori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mai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mică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decât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cea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României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care se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ridică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la 9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milioane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hectare.</a:t>
            </a:r>
            <a:endParaRPr lang="en-US" sz="1600" baseline="300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Sectorul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agricol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este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foarte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mecanizat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se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concentrează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puternic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pe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exporturile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internaționale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Acesta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angajează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aproximativ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4%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forța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muncă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țară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dar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produce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surplusuri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mari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industria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prelucrare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alimentelor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reprezintă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21%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valoarea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totală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exporturilor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țării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O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treime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exporturile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mondiale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 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ardei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roșii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castraveți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trec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prin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țară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exportă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de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asemenea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o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cincisprezecime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toate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merele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lume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1600" baseline="300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În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afară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aceasta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o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parte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semnificativă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exporturilor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agricole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o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constituie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plantele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proaspăt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recoltate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flori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și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bulbi de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flori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Țările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de Jos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exportând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două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treimi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din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totalul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mondial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76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C8742881-39E4-4A95-883C-92BEB90E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440221-B06C-7FC7-8462-2E2356FE0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2"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EE8087F3-C79C-45B6-B920-0683B859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D5870DA8-9099-4A8F-A7A7-4C328AB6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913098"/>
            <a:ext cx="3637107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15680D9-A85E-49DF-B973-30080D68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29359"/>
            <a:ext cx="4333874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056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27E7EFFC-A29E-4933-D360-A0DCE8D1D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1" r="18538" b="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E256-6790-3DB2-337D-3D298D14F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Odată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utilizarea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tot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mare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petrolului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ales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gazelor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naturale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exploatarea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cărbunelui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concentrată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sud-est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)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întreruptă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1974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cauza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creșterii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costurilor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producție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jos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importă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anual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câteva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milioane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tone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cărbune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satisface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nevoile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interne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industriale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inclusiv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cele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ale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unor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instalații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industriale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precum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combinatul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siderurgic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la IJmuiden de la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gura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vărsare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Canalului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Mării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Nordului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Producția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țiței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ale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cărei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zăcăminte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minime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acoperă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doar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mică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necesarul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olandez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Puțurile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sunt situate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apropiere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Schoonebeek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nord-est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sud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-vest.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Cantități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mari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țiței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importate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a fi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rafinate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Țările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de Jos,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iar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o mare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parte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petrolul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rafinat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/>
              </a:rPr>
              <a:t>exportat</a:t>
            </a:r>
            <a:r>
              <a:rPr lang="en-US" sz="1400" dirty="0">
                <a:solidFill>
                  <a:schemeClr val="tx1"/>
                </a:solidFill>
                <a:latin typeface="Avenir Next LT Pro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763DC-1751-9D2B-D8D2-6D27AE6D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437481" cy="1524000"/>
          </a:xfrm>
        </p:spPr>
        <p:txBody>
          <a:bodyPr>
            <a:normAutofit/>
          </a:bodyPr>
          <a:lstStyle/>
          <a:p>
            <a:r>
              <a:rPr lang="en-US" sz="3200"/>
              <a:t>Economie – Resurse naturale</a:t>
            </a:r>
          </a:p>
        </p:txBody>
      </p:sp>
    </p:spTree>
    <p:extLst>
      <p:ext uri="{BB962C8B-B14F-4D97-AF65-F5344CB8AC3E}">
        <p14:creationId xmlns:p14="http://schemas.microsoft.com/office/powerpoint/2010/main" val="102669764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PebbleVTI</vt:lpstr>
      <vt:lpstr>Țările de Jos</vt:lpstr>
      <vt:lpstr>Țările de Jos</vt:lpstr>
      <vt:lpstr>Relief</vt:lpstr>
      <vt:lpstr>PowerPoint Presentation</vt:lpstr>
      <vt:lpstr>Climă</vt:lpstr>
      <vt:lpstr>Climă</vt:lpstr>
      <vt:lpstr>Economie - Agricultură </vt:lpstr>
      <vt:lpstr>PowerPoint Presentation</vt:lpstr>
      <vt:lpstr>Economie – Resurse naturale</vt:lpstr>
      <vt:lpstr>Economie – Resurse naturale</vt:lpstr>
      <vt:lpstr>Transporturi</vt:lpstr>
      <vt:lpstr>Webografie</vt:lpstr>
      <vt:lpstr>VĂ MULȚUMESC PENTRU ATENȚIA ACORDATĂ!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190</cp:revision>
  <dcterms:created xsi:type="dcterms:W3CDTF">2023-05-04T17:10:47Z</dcterms:created>
  <dcterms:modified xsi:type="dcterms:W3CDTF">2023-05-04T18:54:19Z</dcterms:modified>
</cp:coreProperties>
</file>